
<file path=[Content_Types].xml><?xml version="1.0" encoding="utf-8"?>
<Types xmlns="http://schemas.openxmlformats.org/package/2006/content-types">
  <Default Extension="png" ContentType="image/png"/>
  <Default Extension="jfif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28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67" r:id="rId5"/>
    <p:sldId id="268" r:id="rId6"/>
    <p:sldId id="269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x="14630400" cy="8229600"/>
  <p:notesSz cx="14630400" cy="82296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570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97280" y="2551176"/>
            <a:ext cx="12435840" cy="17282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0">
                <a:solidFill>
                  <a:srgbClr val="8FAAD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194560" y="4608576"/>
            <a:ext cx="10241280" cy="2057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FCF9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1" i="0">
                <a:solidFill>
                  <a:srgbClr val="8FAAD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1" i="0">
                <a:solidFill>
                  <a:srgbClr val="8FAAD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31520" y="1892808"/>
            <a:ext cx="6364224" cy="5431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534656" y="1892808"/>
            <a:ext cx="6364224" cy="5431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1" i="0">
                <a:solidFill>
                  <a:srgbClr val="8FAAD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80201" y="864844"/>
            <a:ext cx="6146165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0">
                <a:solidFill>
                  <a:srgbClr val="8FAAD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31520" y="1892808"/>
            <a:ext cx="13167360" cy="5431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974336" y="7653528"/>
            <a:ext cx="4681728" cy="411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31520" y="7653528"/>
            <a:ext cx="3364992" cy="411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533888" y="7653528"/>
            <a:ext cx="3364992" cy="411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regatta120@gmail.com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fif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fif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144000" y="0"/>
            <a:ext cx="5486400" cy="8229600"/>
            <a:chOff x="9144000" y="0"/>
            <a:chExt cx="5486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000" y="0"/>
              <a:ext cx="5486399" cy="82295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51620" y="0"/>
              <a:ext cx="5478779" cy="28437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50095" y="2843783"/>
              <a:ext cx="5480304" cy="538581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42847" y="689898"/>
            <a:ext cx="6654800" cy="3531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27800"/>
              </a:lnSpc>
              <a:spcBef>
                <a:spcPts val="105"/>
              </a:spcBef>
            </a:pPr>
            <a:r>
              <a:rPr sz="6000" spc="-135" dirty="0"/>
              <a:t>Уютная</a:t>
            </a:r>
            <a:r>
              <a:rPr sz="6000" spc="-275" dirty="0"/>
              <a:t> </a:t>
            </a:r>
            <a:r>
              <a:rPr sz="6000" spc="-135" dirty="0"/>
              <a:t>гостиница </a:t>
            </a:r>
            <a:r>
              <a:rPr sz="6000" dirty="0"/>
              <a:t>в</a:t>
            </a:r>
            <a:r>
              <a:rPr sz="6000" spc="-285" dirty="0"/>
              <a:t> </a:t>
            </a:r>
            <a:r>
              <a:rPr sz="6000" spc="-140" dirty="0"/>
              <a:t>самом</a:t>
            </a:r>
            <a:r>
              <a:rPr sz="6000" spc="-285" dirty="0"/>
              <a:t> </a:t>
            </a:r>
            <a:r>
              <a:rPr sz="6000" spc="-10" dirty="0"/>
              <a:t>сердце Казани-</a:t>
            </a:r>
            <a:endParaRPr sz="6000"/>
          </a:p>
        </p:txBody>
      </p:sp>
      <p:sp>
        <p:nvSpPr>
          <p:cNvPr id="7" name="object 7"/>
          <p:cNvSpPr txBox="1"/>
          <p:nvPr/>
        </p:nvSpPr>
        <p:spPr>
          <a:xfrm>
            <a:off x="942847" y="4220971"/>
            <a:ext cx="7235190" cy="32175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0" b="1" spc="-140" dirty="0">
                <a:solidFill>
                  <a:srgbClr val="8FAADC"/>
                </a:solidFill>
                <a:latin typeface="Calibri"/>
                <a:cs typeface="Calibri"/>
              </a:rPr>
              <a:t>Регата</a:t>
            </a:r>
            <a:r>
              <a:rPr sz="8000" b="1" spc="-290" dirty="0">
                <a:solidFill>
                  <a:srgbClr val="8FAADC"/>
                </a:solidFill>
                <a:latin typeface="Calibri"/>
                <a:cs typeface="Calibri"/>
              </a:rPr>
              <a:t> </a:t>
            </a:r>
            <a:r>
              <a:rPr sz="8000" b="1" spc="-25" dirty="0">
                <a:solidFill>
                  <a:srgbClr val="8FAADC"/>
                </a:solidFill>
                <a:latin typeface="Calibri"/>
                <a:cs typeface="Calibri"/>
              </a:rPr>
              <a:t>2*</a:t>
            </a:r>
            <a:endParaRPr sz="8000" dirty="0">
              <a:latin typeface="Calibri"/>
              <a:cs typeface="Calibri"/>
            </a:endParaRPr>
          </a:p>
          <a:p>
            <a:pPr marL="12700" marR="5080" indent="63500">
              <a:lnSpc>
                <a:spcPct val="132500"/>
              </a:lnSpc>
              <a:spcBef>
                <a:spcPts val="3125"/>
              </a:spcBef>
            </a:pPr>
            <a:r>
              <a:rPr sz="1950" spc="-55" dirty="0">
                <a:solidFill>
                  <a:srgbClr val="272424"/>
                </a:solidFill>
                <a:latin typeface="Microsoft Sans Serif"/>
                <a:cs typeface="Microsoft Sans Serif"/>
              </a:rPr>
              <a:t>Гостиница</a:t>
            </a:r>
            <a:r>
              <a:rPr sz="1950" spc="-7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55" dirty="0">
                <a:solidFill>
                  <a:srgbClr val="272424"/>
                </a:solidFill>
                <a:latin typeface="Microsoft Sans Serif"/>
                <a:cs typeface="Microsoft Sans Serif"/>
              </a:rPr>
              <a:t>«Регата»</a:t>
            </a:r>
            <a:r>
              <a:rPr sz="1950" spc="-8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55" dirty="0">
                <a:solidFill>
                  <a:srgbClr val="272424"/>
                </a:solidFill>
                <a:latin typeface="Microsoft Sans Serif"/>
                <a:cs typeface="Microsoft Sans Serif"/>
              </a:rPr>
              <a:t>предлагает</a:t>
            </a:r>
            <a:r>
              <a:rPr sz="1950" spc="-8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55" dirty="0">
                <a:solidFill>
                  <a:srgbClr val="272424"/>
                </a:solidFill>
                <a:latin typeface="Microsoft Sans Serif"/>
                <a:cs typeface="Microsoft Sans Serif"/>
              </a:rPr>
              <a:t>гостям</a:t>
            </a:r>
            <a:r>
              <a:rPr sz="1950" spc="-6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55" dirty="0">
                <a:solidFill>
                  <a:srgbClr val="272424"/>
                </a:solidFill>
                <a:latin typeface="Microsoft Sans Serif"/>
                <a:cs typeface="Microsoft Sans Serif"/>
              </a:rPr>
              <a:t>домашний </a:t>
            </a:r>
            <a:r>
              <a:rPr sz="1950" spc="-25" dirty="0">
                <a:solidFill>
                  <a:srgbClr val="272424"/>
                </a:solidFill>
                <a:latin typeface="Microsoft Sans Serif"/>
                <a:cs typeface="Microsoft Sans Serif"/>
              </a:rPr>
              <a:t>уют,</a:t>
            </a:r>
            <a:r>
              <a:rPr sz="1950" spc="-5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10" dirty="0">
                <a:solidFill>
                  <a:srgbClr val="272424"/>
                </a:solidFill>
                <a:latin typeface="Microsoft Sans Serif"/>
                <a:cs typeface="Microsoft Sans Serif"/>
              </a:rPr>
              <a:t>комфорт </a:t>
            </a:r>
            <a:r>
              <a:rPr sz="1950" dirty="0">
                <a:solidFill>
                  <a:srgbClr val="272424"/>
                </a:solidFill>
                <a:latin typeface="Microsoft Sans Serif"/>
                <a:cs typeface="Microsoft Sans Serif"/>
              </a:rPr>
              <a:t>и</a:t>
            </a:r>
            <a:r>
              <a:rPr sz="1950" spc="-5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55" dirty="0">
                <a:solidFill>
                  <a:srgbClr val="272424"/>
                </a:solidFill>
                <a:latin typeface="Microsoft Sans Serif"/>
                <a:cs typeface="Microsoft Sans Serif"/>
              </a:rPr>
              <a:t>отличный</a:t>
            </a:r>
            <a:r>
              <a:rPr sz="1950" spc="-45" dirty="0">
                <a:solidFill>
                  <a:srgbClr val="272424"/>
                </a:solidFill>
                <a:latin typeface="Microsoft Sans Serif"/>
                <a:cs typeface="Microsoft Sans Serif"/>
              </a:rPr>
              <a:t> сервис.</a:t>
            </a:r>
            <a:r>
              <a:rPr sz="1950" spc="-6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55" dirty="0">
                <a:solidFill>
                  <a:srgbClr val="272424"/>
                </a:solidFill>
                <a:latin typeface="Microsoft Sans Serif"/>
                <a:cs typeface="Microsoft Sans Serif"/>
              </a:rPr>
              <a:t>Всего</a:t>
            </a:r>
            <a:r>
              <a:rPr sz="1950" spc="-6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dirty="0">
                <a:solidFill>
                  <a:srgbClr val="272424"/>
                </a:solidFill>
                <a:latin typeface="Microsoft Sans Serif"/>
                <a:cs typeface="Microsoft Sans Serif"/>
              </a:rPr>
              <a:t>в</a:t>
            </a:r>
            <a:r>
              <a:rPr sz="1950" spc="-4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dirty="0">
                <a:solidFill>
                  <a:srgbClr val="272424"/>
                </a:solidFill>
                <a:latin typeface="Microsoft Sans Serif"/>
                <a:cs typeface="Microsoft Sans Serif"/>
              </a:rPr>
              <a:t>3</a:t>
            </a:r>
            <a:r>
              <a:rPr sz="1950" spc="-5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114" dirty="0">
                <a:solidFill>
                  <a:srgbClr val="272424"/>
                </a:solidFill>
                <a:latin typeface="Microsoft Sans Serif"/>
                <a:cs typeface="Microsoft Sans Serif"/>
              </a:rPr>
              <a:t>км</a:t>
            </a:r>
            <a:r>
              <a:rPr sz="1950" spc="-6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dirty="0">
                <a:solidFill>
                  <a:srgbClr val="272424"/>
                </a:solidFill>
                <a:latin typeface="Microsoft Sans Serif"/>
                <a:cs typeface="Microsoft Sans Serif"/>
              </a:rPr>
              <a:t>от</a:t>
            </a:r>
            <a:r>
              <a:rPr sz="1950" spc="-5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55" dirty="0">
                <a:solidFill>
                  <a:srgbClr val="272424"/>
                </a:solidFill>
                <a:latin typeface="Microsoft Sans Serif"/>
                <a:cs typeface="Microsoft Sans Serif"/>
              </a:rPr>
              <a:t>центра</a:t>
            </a:r>
            <a:r>
              <a:rPr sz="1950" spc="-7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90" dirty="0">
                <a:solidFill>
                  <a:srgbClr val="272424"/>
                </a:solidFill>
                <a:latin typeface="Microsoft Sans Serif"/>
                <a:cs typeface="Microsoft Sans Serif"/>
              </a:rPr>
              <a:t>Казани,</a:t>
            </a:r>
            <a:r>
              <a:rPr sz="1950" spc="-5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10" dirty="0">
                <a:solidFill>
                  <a:srgbClr val="272424"/>
                </a:solidFill>
                <a:latin typeface="Microsoft Sans Serif"/>
                <a:cs typeface="Microsoft Sans Serif"/>
              </a:rPr>
              <a:t>отель </a:t>
            </a:r>
            <a:r>
              <a:rPr sz="1950" spc="-75" dirty="0">
                <a:solidFill>
                  <a:srgbClr val="272424"/>
                </a:solidFill>
                <a:latin typeface="Microsoft Sans Serif"/>
                <a:cs typeface="Microsoft Sans Serif"/>
              </a:rPr>
              <a:t>окружен</a:t>
            </a:r>
            <a:r>
              <a:rPr sz="1950" spc="-7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65" dirty="0">
                <a:solidFill>
                  <a:srgbClr val="272424"/>
                </a:solidFill>
                <a:latin typeface="Microsoft Sans Serif"/>
                <a:cs typeface="Microsoft Sans Serif"/>
              </a:rPr>
              <a:t>зеленью </a:t>
            </a:r>
            <a:r>
              <a:rPr sz="1950" dirty="0">
                <a:solidFill>
                  <a:srgbClr val="272424"/>
                </a:solidFill>
                <a:latin typeface="Microsoft Sans Serif"/>
                <a:cs typeface="Microsoft Sans Serif"/>
              </a:rPr>
              <a:t>и</a:t>
            </a:r>
            <a:r>
              <a:rPr sz="1950" spc="-45" dirty="0">
                <a:solidFill>
                  <a:srgbClr val="272424"/>
                </a:solidFill>
                <a:latin typeface="Microsoft Sans Serif"/>
                <a:cs typeface="Microsoft Sans Serif"/>
              </a:rPr>
              <a:t> тишиной,</a:t>
            </a:r>
            <a:r>
              <a:rPr sz="1950" spc="-4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60" dirty="0">
                <a:solidFill>
                  <a:srgbClr val="272424"/>
                </a:solidFill>
                <a:latin typeface="Microsoft Sans Serif"/>
                <a:cs typeface="Microsoft Sans Serif"/>
              </a:rPr>
              <a:t>создавая</a:t>
            </a:r>
            <a:r>
              <a:rPr sz="1950" spc="-8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45" dirty="0">
                <a:solidFill>
                  <a:srgbClr val="272424"/>
                </a:solidFill>
                <a:latin typeface="Microsoft Sans Serif"/>
                <a:cs typeface="Microsoft Sans Serif"/>
              </a:rPr>
              <a:t>идеальную</a:t>
            </a:r>
            <a:r>
              <a:rPr sz="1950" spc="-5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10" dirty="0">
                <a:solidFill>
                  <a:srgbClr val="272424"/>
                </a:solidFill>
                <a:latin typeface="Microsoft Sans Serif"/>
                <a:cs typeface="Microsoft Sans Serif"/>
              </a:rPr>
              <a:t>атмосферу </a:t>
            </a:r>
            <a:r>
              <a:rPr sz="1950" spc="-20" dirty="0">
                <a:solidFill>
                  <a:srgbClr val="272424"/>
                </a:solidFill>
                <a:latin typeface="Microsoft Sans Serif"/>
                <a:cs typeface="Microsoft Sans Serif"/>
              </a:rPr>
              <a:t>для</a:t>
            </a:r>
            <a:r>
              <a:rPr sz="1950" spc="-9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10" dirty="0">
                <a:solidFill>
                  <a:srgbClr val="272424"/>
                </a:solidFill>
                <a:latin typeface="Microsoft Sans Serif"/>
                <a:cs typeface="Microsoft Sans Serif"/>
              </a:rPr>
              <a:t>отдыха.</a:t>
            </a:r>
            <a:endParaRPr sz="195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"/>
          <a:stretch/>
        </p:blipFill>
        <p:spPr>
          <a:xfrm>
            <a:off x="1447800" y="304800"/>
            <a:ext cx="11887200" cy="745482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630400" cy="82296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398" cy="82295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1291" y="6082284"/>
              <a:ext cx="3502152" cy="155905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391411" y="6175247"/>
              <a:ext cx="612775" cy="213360"/>
            </a:xfrm>
            <a:custGeom>
              <a:avLst/>
              <a:gdLst/>
              <a:ahLst/>
              <a:cxnLst/>
              <a:rect l="l" t="t" r="r" b="b"/>
              <a:pathLst>
                <a:path w="612775" h="213360">
                  <a:moveTo>
                    <a:pt x="612648" y="0"/>
                  </a:moveTo>
                  <a:lnTo>
                    <a:pt x="0" y="0"/>
                  </a:lnTo>
                  <a:lnTo>
                    <a:pt x="0" y="213359"/>
                  </a:lnTo>
                  <a:lnTo>
                    <a:pt x="612648" y="213359"/>
                  </a:lnTo>
                  <a:lnTo>
                    <a:pt x="6126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91411" y="6175247"/>
              <a:ext cx="612775" cy="213360"/>
            </a:xfrm>
            <a:custGeom>
              <a:avLst/>
              <a:gdLst/>
              <a:ahLst/>
              <a:cxnLst/>
              <a:rect l="l" t="t" r="r" b="b"/>
              <a:pathLst>
                <a:path w="612775" h="213360">
                  <a:moveTo>
                    <a:pt x="0" y="213359"/>
                  </a:moveTo>
                  <a:lnTo>
                    <a:pt x="612648" y="213359"/>
                  </a:lnTo>
                  <a:lnTo>
                    <a:pt x="612648" y="0"/>
                  </a:lnTo>
                  <a:lnTo>
                    <a:pt x="0" y="0"/>
                  </a:lnTo>
                  <a:lnTo>
                    <a:pt x="0" y="213359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29071" y="240791"/>
              <a:ext cx="3200400" cy="351434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704576" y="6082284"/>
              <a:ext cx="3323843" cy="13243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1291" y="4716779"/>
              <a:ext cx="5945124" cy="11780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08107" y="0"/>
            <a:ext cx="4622292" cy="822959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3511" y="595883"/>
            <a:ext cx="7391741" cy="191452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612974" y="2690779"/>
            <a:ext cx="8893810" cy="5240655"/>
            <a:chOff x="612974" y="2690779"/>
            <a:chExt cx="8893810" cy="524065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2974" y="2690779"/>
              <a:ext cx="8164913" cy="401603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05143" y="4710683"/>
              <a:ext cx="3401567" cy="3220211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798320" y="644651"/>
            <a:ext cx="687705" cy="201295"/>
            <a:chOff x="1798320" y="644651"/>
            <a:chExt cx="687705" cy="201295"/>
          </a:xfrm>
        </p:grpSpPr>
        <p:sp>
          <p:nvSpPr>
            <p:cNvPr id="8" name="object 8"/>
            <p:cNvSpPr/>
            <p:nvPr/>
          </p:nvSpPr>
          <p:spPr>
            <a:xfrm>
              <a:off x="1804416" y="650747"/>
              <a:ext cx="675640" cy="189230"/>
            </a:xfrm>
            <a:custGeom>
              <a:avLst/>
              <a:gdLst/>
              <a:ahLst/>
              <a:cxnLst/>
              <a:rect l="l" t="t" r="r" b="b"/>
              <a:pathLst>
                <a:path w="675639" h="189230">
                  <a:moveTo>
                    <a:pt x="675132" y="0"/>
                  </a:moveTo>
                  <a:lnTo>
                    <a:pt x="0" y="0"/>
                  </a:lnTo>
                  <a:lnTo>
                    <a:pt x="0" y="188975"/>
                  </a:lnTo>
                  <a:lnTo>
                    <a:pt x="675132" y="188975"/>
                  </a:lnTo>
                  <a:lnTo>
                    <a:pt x="6751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804416" y="650747"/>
              <a:ext cx="675640" cy="189230"/>
            </a:xfrm>
            <a:custGeom>
              <a:avLst/>
              <a:gdLst/>
              <a:ahLst/>
              <a:cxnLst/>
              <a:rect l="l" t="t" r="r" b="b"/>
              <a:pathLst>
                <a:path w="675639" h="189230">
                  <a:moveTo>
                    <a:pt x="0" y="188975"/>
                  </a:moveTo>
                  <a:lnTo>
                    <a:pt x="675132" y="188975"/>
                  </a:lnTo>
                  <a:lnTo>
                    <a:pt x="675132" y="0"/>
                  </a:lnTo>
                  <a:lnTo>
                    <a:pt x="0" y="0"/>
                  </a:lnTo>
                  <a:lnTo>
                    <a:pt x="0" y="188975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685544" y="2740151"/>
            <a:ext cx="800100" cy="187960"/>
            <a:chOff x="1685544" y="2740151"/>
            <a:chExt cx="800100" cy="187960"/>
          </a:xfrm>
        </p:grpSpPr>
        <p:sp>
          <p:nvSpPr>
            <p:cNvPr id="11" name="object 11"/>
            <p:cNvSpPr/>
            <p:nvPr/>
          </p:nvSpPr>
          <p:spPr>
            <a:xfrm>
              <a:off x="1691640" y="2746247"/>
              <a:ext cx="788035" cy="175260"/>
            </a:xfrm>
            <a:custGeom>
              <a:avLst/>
              <a:gdLst/>
              <a:ahLst/>
              <a:cxnLst/>
              <a:rect l="l" t="t" r="r" b="b"/>
              <a:pathLst>
                <a:path w="788035" h="175260">
                  <a:moveTo>
                    <a:pt x="787907" y="0"/>
                  </a:moveTo>
                  <a:lnTo>
                    <a:pt x="0" y="0"/>
                  </a:lnTo>
                  <a:lnTo>
                    <a:pt x="0" y="175260"/>
                  </a:lnTo>
                  <a:lnTo>
                    <a:pt x="787907" y="175260"/>
                  </a:lnTo>
                  <a:lnTo>
                    <a:pt x="7879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691640" y="2746247"/>
              <a:ext cx="788035" cy="175260"/>
            </a:xfrm>
            <a:custGeom>
              <a:avLst/>
              <a:gdLst/>
              <a:ahLst/>
              <a:cxnLst/>
              <a:rect l="l" t="t" r="r" b="b"/>
              <a:pathLst>
                <a:path w="788035" h="175260">
                  <a:moveTo>
                    <a:pt x="0" y="175260"/>
                  </a:moveTo>
                  <a:lnTo>
                    <a:pt x="787907" y="175260"/>
                  </a:lnTo>
                  <a:lnTo>
                    <a:pt x="787907" y="0"/>
                  </a:lnTo>
                  <a:lnTo>
                    <a:pt x="0" y="0"/>
                  </a:lnTo>
                  <a:lnTo>
                    <a:pt x="0" y="175260"/>
                  </a:lnTo>
                  <a:close/>
                </a:path>
              </a:pathLst>
            </a:custGeom>
            <a:ln w="1219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7284719" y="4803647"/>
            <a:ext cx="713740" cy="137160"/>
            <a:chOff x="7284719" y="4803647"/>
            <a:chExt cx="713740" cy="137160"/>
          </a:xfrm>
        </p:grpSpPr>
        <p:sp>
          <p:nvSpPr>
            <p:cNvPr id="14" name="object 14"/>
            <p:cNvSpPr/>
            <p:nvPr/>
          </p:nvSpPr>
          <p:spPr>
            <a:xfrm>
              <a:off x="7290815" y="4809743"/>
              <a:ext cx="701040" cy="125095"/>
            </a:xfrm>
            <a:custGeom>
              <a:avLst/>
              <a:gdLst/>
              <a:ahLst/>
              <a:cxnLst/>
              <a:rect l="l" t="t" r="r" b="b"/>
              <a:pathLst>
                <a:path w="701040" h="125095">
                  <a:moveTo>
                    <a:pt x="701040" y="0"/>
                  </a:moveTo>
                  <a:lnTo>
                    <a:pt x="0" y="0"/>
                  </a:lnTo>
                  <a:lnTo>
                    <a:pt x="0" y="124967"/>
                  </a:lnTo>
                  <a:lnTo>
                    <a:pt x="701040" y="124967"/>
                  </a:lnTo>
                  <a:lnTo>
                    <a:pt x="7010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290815" y="4809743"/>
              <a:ext cx="701040" cy="125095"/>
            </a:xfrm>
            <a:custGeom>
              <a:avLst/>
              <a:gdLst/>
              <a:ahLst/>
              <a:cxnLst/>
              <a:rect l="l" t="t" r="r" b="b"/>
              <a:pathLst>
                <a:path w="701040" h="125095">
                  <a:moveTo>
                    <a:pt x="0" y="124967"/>
                  </a:moveTo>
                  <a:lnTo>
                    <a:pt x="701040" y="124967"/>
                  </a:lnTo>
                  <a:lnTo>
                    <a:pt x="701040" y="0"/>
                  </a:lnTo>
                  <a:lnTo>
                    <a:pt x="0" y="0"/>
                  </a:lnTo>
                  <a:lnTo>
                    <a:pt x="0" y="124967"/>
                  </a:lnTo>
                  <a:close/>
                </a:path>
              </a:pathLst>
            </a:custGeom>
            <a:ln w="1219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630400" cy="8229600"/>
            <a:chOff x="0" y="0"/>
            <a:chExt cx="14630400" cy="8229600"/>
          </a:xfrm>
        </p:grpSpPr>
        <p:sp>
          <p:nvSpPr>
            <p:cNvPr id="3" name="object 3"/>
            <p:cNvSpPr/>
            <p:nvPr/>
          </p:nvSpPr>
          <p:spPr>
            <a:xfrm>
              <a:off x="0" y="8191498"/>
              <a:ext cx="14630400" cy="38100"/>
            </a:xfrm>
            <a:custGeom>
              <a:avLst/>
              <a:gdLst/>
              <a:ahLst/>
              <a:cxnLst/>
              <a:rect l="l" t="t" r="r" b="b"/>
              <a:pathLst>
                <a:path w="14630400" h="38100">
                  <a:moveTo>
                    <a:pt x="0" y="38100"/>
                  </a:moveTo>
                  <a:lnTo>
                    <a:pt x="14630400" y="38100"/>
                  </a:lnTo>
                  <a:lnTo>
                    <a:pt x="14630400" y="0"/>
                  </a:lnTo>
                  <a:lnTo>
                    <a:pt x="0" y="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9F1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4630400" cy="8191500"/>
            </a:xfrm>
            <a:custGeom>
              <a:avLst/>
              <a:gdLst/>
              <a:ahLst/>
              <a:cxnLst/>
              <a:rect l="l" t="t" r="r" b="b"/>
              <a:pathLst>
                <a:path w="14630400" h="8191500">
                  <a:moveTo>
                    <a:pt x="0" y="8191498"/>
                  </a:moveTo>
                  <a:lnTo>
                    <a:pt x="14630400" y="8191498"/>
                  </a:lnTo>
                  <a:lnTo>
                    <a:pt x="14630400" y="0"/>
                  </a:lnTo>
                  <a:lnTo>
                    <a:pt x="0" y="0"/>
                  </a:lnTo>
                  <a:lnTo>
                    <a:pt x="0" y="8191498"/>
                  </a:lnTo>
                  <a:close/>
                </a:path>
              </a:pathLst>
            </a:custGeom>
            <a:solidFill>
              <a:srgbClr val="FCF9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04276" y="0"/>
              <a:ext cx="6323076" cy="821131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15111" y="653287"/>
            <a:ext cx="4344035" cy="81406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150" spc="-35" dirty="0"/>
              <a:t>Как</a:t>
            </a:r>
            <a:r>
              <a:rPr sz="5150" spc="-320" dirty="0"/>
              <a:t> </a:t>
            </a:r>
            <a:r>
              <a:rPr sz="5150" spc="-35" dirty="0"/>
              <a:t>нас</a:t>
            </a:r>
            <a:r>
              <a:rPr sz="5150" spc="-310" dirty="0"/>
              <a:t> </a:t>
            </a:r>
            <a:r>
              <a:rPr sz="5150" spc="-50" dirty="0"/>
              <a:t>найти</a:t>
            </a:r>
            <a:endParaRPr sz="5150"/>
          </a:p>
        </p:txBody>
      </p:sp>
      <p:grpSp>
        <p:nvGrpSpPr>
          <p:cNvPr id="7" name="object 7"/>
          <p:cNvGrpSpPr/>
          <p:nvPr/>
        </p:nvGrpSpPr>
        <p:grpSpPr>
          <a:xfrm>
            <a:off x="836675" y="699516"/>
            <a:ext cx="13794105" cy="6871970"/>
            <a:chOff x="836675" y="699516"/>
            <a:chExt cx="13794105" cy="687197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6675" y="1837944"/>
              <a:ext cx="1194815" cy="573328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04275" y="699516"/>
              <a:ext cx="6326124" cy="667054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533125" y="1524762"/>
              <a:ext cx="1508760" cy="4712335"/>
            </a:xfrm>
            <a:custGeom>
              <a:avLst/>
              <a:gdLst/>
              <a:ahLst/>
              <a:cxnLst/>
              <a:rect l="l" t="t" r="r" b="b"/>
              <a:pathLst>
                <a:path w="1508759" h="4712335">
                  <a:moveTo>
                    <a:pt x="0" y="573024"/>
                  </a:moveTo>
                  <a:lnTo>
                    <a:pt x="2013" y="526025"/>
                  </a:lnTo>
                  <a:lnTo>
                    <a:pt x="7948" y="480073"/>
                  </a:lnTo>
                  <a:lnTo>
                    <a:pt x="17650" y="435315"/>
                  </a:lnTo>
                  <a:lnTo>
                    <a:pt x="30961" y="391899"/>
                  </a:lnTo>
                  <a:lnTo>
                    <a:pt x="47726" y="349972"/>
                  </a:lnTo>
                  <a:lnTo>
                    <a:pt x="67787" y="309681"/>
                  </a:lnTo>
                  <a:lnTo>
                    <a:pt x="90990" y="271174"/>
                  </a:lnTo>
                  <a:lnTo>
                    <a:pt x="117177" y="234598"/>
                  </a:lnTo>
                  <a:lnTo>
                    <a:pt x="146192" y="200101"/>
                  </a:lnTo>
                  <a:lnTo>
                    <a:pt x="177879" y="167830"/>
                  </a:lnTo>
                  <a:lnTo>
                    <a:pt x="212081" y="137933"/>
                  </a:lnTo>
                  <a:lnTo>
                    <a:pt x="248643" y="110557"/>
                  </a:lnTo>
                  <a:lnTo>
                    <a:pt x="287408" y="85849"/>
                  </a:lnTo>
                  <a:lnTo>
                    <a:pt x="328219" y="63957"/>
                  </a:lnTo>
                  <a:lnTo>
                    <a:pt x="370921" y="45029"/>
                  </a:lnTo>
                  <a:lnTo>
                    <a:pt x="415357" y="29212"/>
                  </a:lnTo>
                  <a:lnTo>
                    <a:pt x="461370" y="16652"/>
                  </a:lnTo>
                  <a:lnTo>
                    <a:pt x="508805" y="7499"/>
                  </a:lnTo>
                  <a:lnTo>
                    <a:pt x="557505" y="1899"/>
                  </a:lnTo>
                  <a:lnTo>
                    <a:pt x="607314" y="0"/>
                  </a:lnTo>
                  <a:lnTo>
                    <a:pt x="657122" y="1899"/>
                  </a:lnTo>
                  <a:lnTo>
                    <a:pt x="705822" y="7499"/>
                  </a:lnTo>
                  <a:lnTo>
                    <a:pt x="753257" y="16652"/>
                  </a:lnTo>
                  <a:lnTo>
                    <a:pt x="799270" y="29212"/>
                  </a:lnTo>
                  <a:lnTo>
                    <a:pt x="843706" y="45029"/>
                  </a:lnTo>
                  <a:lnTo>
                    <a:pt x="886408" y="63957"/>
                  </a:lnTo>
                  <a:lnTo>
                    <a:pt x="927219" y="85849"/>
                  </a:lnTo>
                  <a:lnTo>
                    <a:pt x="965984" y="110557"/>
                  </a:lnTo>
                  <a:lnTo>
                    <a:pt x="1002546" y="137933"/>
                  </a:lnTo>
                  <a:lnTo>
                    <a:pt x="1036748" y="167830"/>
                  </a:lnTo>
                  <a:lnTo>
                    <a:pt x="1068435" y="200101"/>
                  </a:lnTo>
                  <a:lnTo>
                    <a:pt x="1097450" y="234598"/>
                  </a:lnTo>
                  <a:lnTo>
                    <a:pt x="1123637" y="271174"/>
                  </a:lnTo>
                  <a:lnTo>
                    <a:pt x="1146840" y="309681"/>
                  </a:lnTo>
                  <a:lnTo>
                    <a:pt x="1166901" y="349972"/>
                  </a:lnTo>
                  <a:lnTo>
                    <a:pt x="1183666" y="391899"/>
                  </a:lnTo>
                  <a:lnTo>
                    <a:pt x="1196977" y="435315"/>
                  </a:lnTo>
                  <a:lnTo>
                    <a:pt x="1206679" y="480073"/>
                  </a:lnTo>
                  <a:lnTo>
                    <a:pt x="1212614" y="526025"/>
                  </a:lnTo>
                  <a:lnTo>
                    <a:pt x="1214627" y="573024"/>
                  </a:lnTo>
                  <a:lnTo>
                    <a:pt x="1212614" y="620022"/>
                  </a:lnTo>
                  <a:lnTo>
                    <a:pt x="1206679" y="665974"/>
                  </a:lnTo>
                  <a:lnTo>
                    <a:pt x="1196977" y="710732"/>
                  </a:lnTo>
                  <a:lnTo>
                    <a:pt x="1183666" y="754148"/>
                  </a:lnTo>
                  <a:lnTo>
                    <a:pt x="1166901" y="796075"/>
                  </a:lnTo>
                  <a:lnTo>
                    <a:pt x="1146840" y="836366"/>
                  </a:lnTo>
                  <a:lnTo>
                    <a:pt x="1123637" y="874873"/>
                  </a:lnTo>
                  <a:lnTo>
                    <a:pt x="1097450" y="911449"/>
                  </a:lnTo>
                  <a:lnTo>
                    <a:pt x="1068435" y="945946"/>
                  </a:lnTo>
                  <a:lnTo>
                    <a:pt x="1036748" y="978217"/>
                  </a:lnTo>
                  <a:lnTo>
                    <a:pt x="1002546" y="1008114"/>
                  </a:lnTo>
                  <a:lnTo>
                    <a:pt x="965984" y="1035490"/>
                  </a:lnTo>
                  <a:lnTo>
                    <a:pt x="927219" y="1060198"/>
                  </a:lnTo>
                  <a:lnTo>
                    <a:pt x="886408" y="1082090"/>
                  </a:lnTo>
                  <a:lnTo>
                    <a:pt x="843706" y="1101018"/>
                  </a:lnTo>
                  <a:lnTo>
                    <a:pt x="799270" y="1116835"/>
                  </a:lnTo>
                  <a:lnTo>
                    <a:pt x="753257" y="1129395"/>
                  </a:lnTo>
                  <a:lnTo>
                    <a:pt x="705822" y="1138548"/>
                  </a:lnTo>
                  <a:lnTo>
                    <a:pt x="657122" y="1144148"/>
                  </a:lnTo>
                  <a:lnTo>
                    <a:pt x="607314" y="1146048"/>
                  </a:lnTo>
                  <a:lnTo>
                    <a:pt x="557505" y="1144148"/>
                  </a:lnTo>
                  <a:lnTo>
                    <a:pt x="508805" y="1138548"/>
                  </a:lnTo>
                  <a:lnTo>
                    <a:pt x="461370" y="1129395"/>
                  </a:lnTo>
                  <a:lnTo>
                    <a:pt x="415357" y="1116835"/>
                  </a:lnTo>
                  <a:lnTo>
                    <a:pt x="370921" y="1101018"/>
                  </a:lnTo>
                  <a:lnTo>
                    <a:pt x="328219" y="1082090"/>
                  </a:lnTo>
                  <a:lnTo>
                    <a:pt x="287408" y="1060198"/>
                  </a:lnTo>
                  <a:lnTo>
                    <a:pt x="248643" y="1035490"/>
                  </a:lnTo>
                  <a:lnTo>
                    <a:pt x="212081" y="1008114"/>
                  </a:lnTo>
                  <a:lnTo>
                    <a:pt x="177879" y="978217"/>
                  </a:lnTo>
                  <a:lnTo>
                    <a:pt x="146192" y="945946"/>
                  </a:lnTo>
                  <a:lnTo>
                    <a:pt x="117177" y="911449"/>
                  </a:lnTo>
                  <a:lnTo>
                    <a:pt x="90990" y="874873"/>
                  </a:lnTo>
                  <a:lnTo>
                    <a:pt x="67787" y="836366"/>
                  </a:lnTo>
                  <a:lnTo>
                    <a:pt x="47726" y="796075"/>
                  </a:lnTo>
                  <a:lnTo>
                    <a:pt x="30961" y="754148"/>
                  </a:lnTo>
                  <a:lnTo>
                    <a:pt x="17650" y="710732"/>
                  </a:lnTo>
                  <a:lnTo>
                    <a:pt x="7948" y="665974"/>
                  </a:lnTo>
                  <a:lnTo>
                    <a:pt x="2013" y="620022"/>
                  </a:lnTo>
                  <a:lnTo>
                    <a:pt x="0" y="573024"/>
                  </a:lnTo>
                  <a:close/>
                </a:path>
                <a:path w="1508759" h="4712335">
                  <a:moveTo>
                    <a:pt x="606551" y="4210812"/>
                  </a:moveTo>
                  <a:lnTo>
                    <a:pt x="608880" y="4159555"/>
                  </a:lnTo>
                  <a:lnTo>
                    <a:pt x="615715" y="4109778"/>
                  </a:lnTo>
                  <a:lnTo>
                    <a:pt x="626829" y="4061731"/>
                  </a:lnTo>
                  <a:lnTo>
                    <a:pt x="641996" y="4015668"/>
                  </a:lnTo>
                  <a:lnTo>
                    <a:pt x="660990" y="3971840"/>
                  </a:lnTo>
                  <a:lnTo>
                    <a:pt x="683583" y="3930500"/>
                  </a:lnTo>
                  <a:lnTo>
                    <a:pt x="709550" y="3891899"/>
                  </a:lnTo>
                  <a:lnTo>
                    <a:pt x="738663" y="3856291"/>
                  </a:lnTo>
                  <a:lnTo>
                    <a:pt x="770696" y="3823927"/>
                  </a:lnTo>
                  <a:lnTo>
                    <a:pt x="805423" y="3795060"/>
                  </a:lnTo>
                  <a:lnTo>
                    <a:pt x="842617" y="3769942"/>
                  </a:lnTo>
                  <a:lnTo>
                    <a:pt x="882050" y="3748825"/>
                  </a:lnTo>
                  <a:lnTo>
                    <a:pt x="923498" y="3731962"/>
                  </a:lnTo>
                  <a:lnTo>
                    <a:pt x="966732" y="3719604"/>
                  </a:lnTo>
                  <a:lnTo>
                    <a:pt x="1011527" y="3712005"/>
                  </a:lnTo>
                  <a:lnTo>
                    <a:pt x="1057655" y="3709416"/>
                  </a:lnTo>
                  <a:lnTo>
                    <a:pt x="1103784" y="3712005"/>
                  </a:lnTo>
                  <a:lnTo>
                    <a:pt x="1148579" y="3719604"/>
                  </a:lnTo>
                  <a:lnTo>
                    <a:pt x="1191813" y="3731962"/>
                  </a:lnTo>
                  <a:lnTo>
                    <a:pt x="1233261" y="3748825"/>
                  </a:lnTo>
                  <a:lnTo>
                    <a:pt x="1272694" y="3769942"/>
                  </a:lnTo>
                  <a:lnTo>
                    <a:pt x="1309888" y="3795060"/>
                  </a:lnTo>
                  <a:lnTo>
                    <a:pt x="1344615" y="3823927"/>
                  </a:lnTo>
                  <a:lnTo>
                    <a:pt x="1376648" y="3856291"/>
                  </a:lnTo>
                  <a:lnTo>
                    <a:pt x="1405761" y="3891899"/>
                  </a:lnTo>
                  <a:lnTo>
                    <a:pt x="1431728" y="3930500"/>
                  </a:lnTo>
                  <a:lnTo>
                    <a:pt x="1454321" y="3971840"/>
                  </a:lnTo>
                  <a:lnTo>
                    <a:pt x="1473315" y="4015668"/>
                  </a:lnTo>
                  <a:lnTo>
                    <a:pt x="1488482" y="4061731"/>
                  </a:lnTo>
                  <a:lnTo>
                    <a:pt x="1499596" y="4109778"/>
                  </a:lnTo>
                  <a:lnTo>
                    <a:pt x="1506431" y="4159555"/>
                  </a:lnTo>
                  <a:lnTo>
                    <a:pt x="1508759" y="4210812"/>
                  </a:lnTo>
                  <a:lnTo>
                    <a:pt x="1506431" y="4262068"/>
                  </a:lnTo>
                  <a:lnTo>
                    <a:pt x="1499596" y="4311845"/>
                  </a:lnTo>
                  <a:lnTo>
                    <a:pt x="1488482" y="4359892"/>
                  </a:lnTo>
                  <a:lnTo>
                    <a:pt x="1473315" y="4405955"/>
                  </a:lnTo>
                  <a:lnTo>
                    <a:pt x="1454321" y="4449783"/>
                  </a:lnTo>
                  <a:lnTo>
                    <a:pt x="1431728" y="4491123"/>
                  </a:lnTo>
                  <a:lnTo>
                    <a:pt x="1405761" y="4529724"/>
                  </a:lnTo>
                  <a:lnTo>
                    <a:pt x="1376648" y="4565332"/>
                  </a:lnTo>
                  <a:lnTo>
                    <a:pt x="1344615" y="4597696"/>
                  </a:lnTo>
                  <a:lnTo>
                    <a:pt x="1309888" y="4626563"/>
                  </a:lnTo>
                  <a:lnTo>
                    <a:pt x="1272694" y="4651681"/>
                  </a:lnTo>
                  <a:lnTo>
                    <a:pt x="1233261" y="4672798"/>
                  </a:lnTo>
                  <a:lnTo>
                    <a:pt x="1191813" y="4689661"/>
                  </a:lnTo>
                  <a:lnTo>
                    <a:pt x="1148579" y="4702019"/>
                  </a:lnTo>
                  <a:lnTo>
                    <a:pt x="1103784" y="4709618"/>
                  </a:lnTo>
                  <a:lnTo>
                    <a:pt x="1057655" y="4712208"/>
                  </a:lnTo>
                  <a:lnTo>
                    <a:pt x="1011527" y="4709618"/>
                  </a:lnTo>
                  <a:lnTo>
                    <a:pt x="966732" y="4702019"/>
                  </a:lnTo>
                  <a:lnTo>
                    <a:pt x="923498" y="4689661"/>
                  </a:lnTo>
                  <a:lnTo>
                    <a:pt x="882050" y="4672798"/>
                  </a:lnTo>
                  <a:lnTo>
                    <a:pt x="842617" y="4651681"/>
                  </a:lnTo>
                  <a:lnTo>
                    <a:pt x="805423" y="4626563"/>
                  </a:lnTo>
                  <a:lnTo>
                    <a:pt x="770696" y="4597696"/>
                  </a:lnTo>
                  <a:lnTo>
                    <a:pt x="738663" y="4565332"/>
                  </a:lnTo>
                  <a:lnTo>
                    <a:pt x="709550" y="4529724"/>
                  </a:lnTo>
                  <a:lnTo>
                    <a:pt x="683583" y="4491123"/>
                  </a:lnTo>
                  <a:lnTo>
                    <a:pt x="660990" y="4449783"/>
                  </a:lnTo>
                  <a:lnTo>
                    <a:pt x="641996" y="4405955"/>
                  </a:lnTo>
                  <a:lnTo>
                    <a:pt x="626829" y="4359892"/>
                  </a:lnTo>
                  <a:lnTo>
                    <a:pt x="615715" y="4311845"/>
                  </a:lnTo>
                  <a:lnTo>
                    <a:pt x="608880" y="4262068"/>
                  </a:lnTo>
                  <a:lnTo>
                    <a:pt x="606551" y="4210812"/>
                  </a:lnTo>
                  <a:close/>
                </a:path>
              </a:pathLst>
            </a:custGeom>
            <a:ln w="38100">
              <a:solidFill>
                <a:srgbClr val="8FAAD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468117" y="2085594"/>
            <a:ext cx="5217795" cy="28505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600" b="1" spc="-10" dirty="0">
                <a:solidFill>
                  <a:srgbClr val="272424"/>
                </a:solidFill>
                <a:latin typeface="Arial"/>
                <a:cs typeface="Arial"/>
              </a:rPr>
              <a:t>Расположение</a:t>
            </a:r>
            <a:endParaRPr sz="2600">
              <a:latin typeface="Arial"/>
              <a:cs typeface="Arial"/>
            </a:endParaRPr>
          </a:p>
          <a:p>
            <a:pPr marL="12700" marR="5080">
              <a:lnSpc>
                <a:spcPct val="135100"/>
              </a:lnSpc>
              <a:spcBef>
                <a:spcPts val="1070"/>
              </a:spcBef>
            </a:pPr>
            <a:r>
              <a:rPr sz="1850" dirty="0">
                <a:solidFill>
                  <a:srgbClr val="272424"/>
                </a:solidFill>
                <a:latin typeface="Microsoft Sans Serif"/>
                <a:cs typeface="Microsoft Sans Serif"/>
              </a:rPr>
              <a:t>Наш</a:t>
            </a:r>
            <a:r>
              <a:rPr sz="1850" spc="-4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850" dirty="0">
                <a:solidFill>
                  <a:srgbClr val="272424"/>
                </a:solidFill>
                <a:latin typeface="Microsoft Sans Serif"/>
                <a:cs typeface="Microsoft Sans Serif"/>
              </a:rPr>
              <a:t>отель</a:t>
            </a:r>
            <a:r>
              <a:rPr sz="1850" spc="-4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850" spc="-25" dirty="0">
                <a:solidFill>
                  <a:srgbClr val="272424"/>
                </a:solidFill>
                <a:latin typeface="Microsoft Sans Serif"/>
                <a:cs typeface="Microsoft Sans Serif"/>
              </a:rPr>
              <a:t>находится</a:t>
            </a:r>
            <a:r>
              <a:rPr sz="1850" spc="-9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850" dirty="0">
                <a:solidFill>
                  <a:srgbClr val="272424"/>
                </a:solidFill>
                <a:latin typeface="Microsoft Sans Serif"/>
                <a:cs typeface="Microsoft Sans Serif"/>
              </a:rPr>
              <a:t>в</a:t>
            </a:r>
            <a:r>
              <a:rPr sz="1850" spc="-4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850" dirty="0">
                <a:solidFill>
                  <a:srgbClr val="272424"/>
                </a:solidFill>
                <a:latin typeface="Microsoft Sans Serif"/>
                <a:cs typeface="Microsoft Sans Serif"/>
              </a:rPr>
              <a:t>3</a:t>
            </a:r>
            <a:r>
              <a:rPr sz="1850" spc="-4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850" spc="-90" dirty="0">
                <a:solidFill>
                  <a:srgbClr val="272424"/>
                </a:solidFill>
                <a:latin typeface="Microsoft Sans Serif"/>
                <a:cs typeface="Microsoft Sans Serif"/>
              </a:rPr>
              <a:t>км</a:t>
            </a:r>
            <a:r>
              <a:rPr sz="1850" spc="-6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850" dirty="0">
                <a:solidFill>
                  <a:srgbClr val="272424"/>
                </a:solidFill>
                <a:latin typeface="Microsoft Sans Serif"/>
                <a:cs typeface="Microsoft Sans Serif"/>
              </a:rPr>
              <a:t>от</a:t>
            </a:r>
            <a:r>
              <a:rPr sz="1850" spc="-4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850" spc="-10" dirty="0">
                <a:solidFill>
                  <a:srgbClr val="272424"/>
                </a:solidFill>
                <a:latin typeface="Microsoft Sans Serif"/>
                <a:cs typeface="Microsoft Sans Serif"/>
              </a:rPr>
              <a:t>центра</a:t>
            </a:r>
            <a:r>
              <a:rPr sz="1850" spc="-60" dirty="0">
                <a:solidFill>
                  <a:srgbClr val="272424"/>
                </a:solidFill>
                <a:latin typeface="Microsoft Sans Serif"/>
                <a:cs typeface="Microsoft Sans Serif"/>
              </a:rPr>
              <a:t> Казани, </a:t>
            </a:r>
            <a:r>
              <a:rPr sz="1850" spc="-50" dirty="0">
                <a:solidFill>
                  <a:srgbClr val="272424"/>
                </a:solidFill>
                <a:latin typeface="Microsoft Sans Serif"/>
                <a:cs typeface="Microsoft Sans Serif"/>
              </a:rPr>
              <a:t>в </a:t>
            </a:r>
            <a:r>
              <a:rPr sz="1850" spc="-40" dirty="0">
                <a:solidFill>
                  <a:srgbClr val="272424"/>
                </a:solidFill>
                <a:latin typeface="Microsoft Sans Serif"/>
                <a:cs typeface="Microsoft Sans Serif"/>
              </a:rPr>
              <a:t>окружении </a:t>
            </a:r>
            <a:r>
              <a:rPr sz="1850" spc="-35" dirty="0">
                <a:solidFill>
                  <a:srgbClr val="272424"/>
                </a:solidFill>
                <a:latin typeface="Microsoft Sans Serif"/>
                <a:cs typeface="Microsoft Sans Serif"/>
              </a:rPr>
              <a:t>живописной</a:t>
            </a:r>
            <a:r>
              <a:rPr sz="1850" spc="-5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850" spc="-10" dirty="0">
                <a:solidFill>
                  <a:srgbClr val="272424"/>
                </a:solidFill>
                <a:latin typeface="Microsoft Sans Serif"/>
                <a:cs typeface="Microsoft Sans Serif"/>
              </a:rPr>
              <a:t>природы.</a:t>
            </a:r>
            <a:endParaRPr sz="185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85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675"/>
              </a:spcBef>
            </a:pPr>
            <a:endParaRPr sz="18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600" b="1" spc="-10" dirty="0">
                <a:solidFill>
                  <a:srgbClr val="272424"/>
                </a:solidFill>
                <a:latin typeface="Arial"/>
                <a:cs typeface="Arial"/>
              </a:rPr>
              <a:t>Трансфер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50"/>
              </a:spcBef>
            </a:pPr>
            <a:r>
              <a:rPr sz="1850" spc="-105" dirty="0">
                <a:solidFill>
                  <a:srgbClr val="272424"/>
                </a:solidFill>
                <a:latin typeface="Microsoft Sans Serif"/>
                <a:cs typeface="Microsoft Sans Serif"/>
              </a:rPr>
              <a:t>До</a:t>
            </a:r>
            <a:r>
              <a:rPr sz="1850" spc="-4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850" spc="-10" dirty="0">
                <a:solidFill>
                  <a:srgbClr val="272424"/>
                </a:solidFill>
                <a:latin typeface="Microsoft Sans Serif"/>
                <a:cs typeface="Microsoft Sans Serif"/>
              </a:rPr>
              <a:t>аэропорта</a:t>
            </a:r>
            <a:r>
              <a:rPr sz="1850" spc="-5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850" dirty="0">
                <a:solidFill>
                  <a:srgbClr val="272424"/>
                </a:solidFill>
                <a:latin typeface="Microsoft Sans Serif"/>
                <a:cs typeface="Microsoft Sans Serif"/>
              </a:rPr>
              <a:t>-</a:t>
            </a:r>
            <a:r>
              <a:rPr sz="1850" spc="-6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850" dirty="0">
                <a:solidFill>
                  <a:srgbClr val="272424"/>
                </a:solidFill>
                <a:latin typeface="Microsoft Sans Serif"/>
                <a:cs typeface="Microsoft Sans Serif"/>
              </a:rPr>
              <a:t>19</a:t>
            </a:r>
            <a:r>
              <a:rPr sz="1850" spc="-4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850" spc="-70" dirty="0">
                <a:solidFill>
                  <a:srgbClr val="272424"/>
                </a:solidFill>
                <a:latin typeface="Microsoft Sans Serif"/>
                <a:cs typeface="Microsoft Sans Serif"/>
              </a:rPr>
              <a:t>км,</a:t>
            </a:r>
            <a:r>
              <a:rPr sz="1850" spc="-6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850" dirty="0">
                <a:solidFill>
                  <a:srgbClr val="272424"/>
                </a:solidFill>
                <a:latin typeface="Microsoft Sans Serif"/>
                <a:cs typeface="Microsoft Sans Serif"/>
              </a:rPr>
              <a:t>до</a:t>
            </a:r>
            <a:r>
              <a:rPr sz="1850" spc="-5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850" spc="-20" dirty="0">
                <a:solidFill>
                  <a:srgbClr val="272424"/>
                </a:solidFill>
                <a:latin typeface="Microsoft Sans Serif"/>
                <a:cs typeface="Microsoft Sans Serif"/>
              </a:rPr>
              <a:t>ж/д</a:t>
            </a:r>
            <a:r>
              <a:rPr sz="1850" spc="-6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850" spc="-35" dirty="0">
                <a:solidFill>
                  <a:srgbClr val="272424"/>
                </a:solidFill>
                <a:latin typeface="Microsoft Sans Serif"/>
                <a:cs typeface="Microsoft Sans Serif"/>
              </a:rPr>
              <a:t>вокзала</a:t>
            </a:r>
            <a:r>
              <a:rPr sz="1850" spc="-4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850" dirty="0">
                <a:solidFill>
                  <a:srgbClr val="272424"/>
                </a:solidFill>
                <a:latin typeface="Microsoft Sans Serif"/>
                <a:cs typeface="Microsoft Sans Serif"/>
              </a:rPr>
              <a:t>-</a:t>
            </a:r>
            <a:r>
              <a:rPr sz="1850" spc="-6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850" dirty="0">
                <a:solidFill>
                  <a:srgbClr val="272424"/>
                </a:solidFill>
                <a:latin typeface="Microsoft Sans Serif"/>
                <a:cs typeface="Microsoft Sans Serif"/>
              </a:rPr>
              <a:t>4</a:t>
            </a:r>
            <a:r>
              <a:rPr sz="1850" spc="-5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850" spc="-25" dirty="0">
                <a:solidFill>
                  <a:srgbClr val="272424"/>
                </a:solidFill>
                <a:latin typeface="Microsoft Sans Serif"/>
                <a:cs typeface="Microsoft Sans Serif"/>
              </a:rPr>
              <a:t>км.</a:t>
            </a:r>
            <a:endParaRPr sz="185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68117" y="5908928"/>
            <a:ext cx="5528310" cy="17005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600" b="1" spc="-10" dirty="0">
                <a:solidFill>
                  <a:srgbClr val="272424"/>
                </a:solidFill>
                <a:latin typeface="Arial"/>
                <a:cs typeface="Arial"/>
              </a:rPr>
              <a:t>Контакты</a:t>
            </a:r>
            <a:endParaRPr sz="2600">
              <a:latin typeface="Arial"/>
              <a:cs typeface="Arial"/>
            </a:endParaRPr>
          </a:p>
          <a:p>
            <a:pPr marL="12700" marR="5080">
              <a:lnSpc>
                <a:spcPct val="135100"/>
              </a:lnSpc>
              <a:spcBef>
                <a:spcPts val="1070"/>
              </a:spcBef>
            </a:pPr>
            <a:r>
              <a:rPr sz="1850" dirty="0">
                <a:solidFill>
                  <a:srgbClr val="272424"/>
                </a:solidFill>
                <a:latin typeface="Microsoft Sans Serif"/>
                <a:cs typeface="Microsoft Sans Serif"/>
              </a:rPr>
              <a:t>По</a:t>
            </a:r>
            <a:r>
              <a:rPr sz="1850" spc="-5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850" spc="-25" dirty="0">
                <a:solidFill>
                  <a:srgbClr val="272424"/>
                </a:solidFill>
                <a:latin typeface="Microsoft Sans Serif"/>
                <a:cs typeface="Microsoft Sans Serif"/>
              </a:rPr>
              <a:t>вопросам</a:t>
            </a:r>
            <a:r>
              <a:rPr sz="1850" spc="-5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850" spc="-25" dirty="0">
                <a:solidFill>
                  <a:srgbClr val="272424"/>
                </a:solidFill>
                <a:latin typeface="Microsoft Sans Serif"/>
                <a:cs typeface="Microsoft Sans Serif"/>
              </a:rPr>
              <a:t>бронирования</a:t>
            </a:r>
            <a:r>
              <a:rPr sz="1850" spc="-7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850" spc="-30" dirty="0">
                <a:solidFill>
                  <a:srgbClr val="272424"/>
                </a:solidFill>
                <a:latin typeface="Microsoft Sans Serif"/>
                <a:cs typeface="Microsoft Sans Serif"/>
              </a:rPr>
              <a:t>звоните</a:t>
            </a:r>
            <a:r>
              <a:rPr sz="1850" spc="-6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850" dirty="0">
                <a:solidFill>
                  <a:srgbClr val="272424"/>
                </a:solidFill>
                <a:latin typeface="Microsoft Sans Serif"/>
                <a:cs typeface="Microsoft Sans Serif"/>
              </a:rPr>
              <a:t>по</a:t>
            </a:r>
            <a:r>
              <a:rPr sz="1850" spc="-4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850" spc="-10" dirty="0">
                <a:solidFill>
                  <a:srgbClr val="272424"/>
                </a:solidFill>
                <a:latin typeface="Microsoft Sans Serif"/>
                <a:cs typeface="Microsoft Sans Serif"/>
              </a:rPr>
              <a:t>телефонам </a:t>
            </a:r>
            <a:r>
              <a:rPr sz="1850" dirty="0">
                <a:solidFill>
                  <a:srgbClr val="272424"/>
                </a:solidFill>
                <a:latin typeface="Microsoft Sans Serif"/>
                <a:cs typeface="Microsoft Sans Serif"/>
              </a:rPr>
              <a:t>или</a:t>
            </a:r>
            <a:r>
              <a:rPr sz="1850" spc="-5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850" spc="-25" dirty="0">
                <a:solidFill>
                  <a:srgbClr val="272424"/>
                </a:solidFill>
                <a:latin typeface="Microsoft Sans Serif"/>
                <a:cs typeface="Microsoft Sans Serif"/>
              </a:rPr>
              <a:t>пишите</a:t>
            </a:r>
            <a:r>
              <a:rPr sz="1850" spc="-7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850" dirty="0">
                <a:solidFill>
                  <a:srgbClr val="272424"/>
                </a:solidFill>
                <a:latin typeface="Microsoft Sans Serif"/>
                <a:cs typeface="Microsoft Sans Serif"/>
              </a:rPr>
              <a:t>на</a:t>
            </a:r>
            <a:r>
              <a:rPr sz="1850" spc="-4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850" spc="-30" dirty="0">
                <a:solidFill>
                  <a:srgbClr val="272424"/>
                </a:solidFill>
                <a:latin typeface="Microsoft Sans Serif"/>
                <a:cs typeface="Microsoft Sans Serif"/>
              </a:rPr>
              <a:t>электронную</a:t>
            </a:r>
            <a:r>
              <a:rPr sz="1850" spc="-4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850" spc="-25" dirty="0">
                <a:solidFill>
                  <a:srgbClr val="272424"/>
                </a:solidFill>
                <a:latin typeface="Microsoft Sans Serif"/>
                <a:cs typeface="Microsoft Sans Serif"/>
              </a:rPr>
              <a:t>почту</a:t>
            </a:r>
            <a:r>
              <a:rPr sz="1850" spc="-6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850" spc="-10" dirty="0">
                <a:solidFill>
                  <a:srgbClr val="272424"/>
                </a:solidFill>
                <a:latin typeface="Microsoft Sans Serif"/>
                <a:cs typeface="Microsoft Sans Serif"/>
              </a:rPr>
              <a:t>(следующий слайд).</a:t>
            </a:r>
            <a:endParaRPr sz="18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630400" cy="8229600"/>
            <a:chOff x="0" y="0"/>
            <a:chExt cx="14630400" cy="82296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2075814" cy="5474335"/>
            </a:xfrm>
            <a:custGeom>
              <a:avLst/>
              <a:gdLst/>
              <a:ahLst/>
              <a:cxnLst/>
              <a:rect l="l" t="t" r="r" b="b"/>
              <a:pathLst>
                <a:path w="2075814" h="5474335">
                  <a:moveTo>
                    <a:pt x="2075688" y="0"/>
                  </a:moveTo>
                  <a:lnTo>
                    <a:pt x="0" y="0"/>
                  </a:lnTo>
                  <a:lnTo>
                    <a:pt x="0" y="5474208"/>
                  </a:lnTo>
                  <a:lnTo>
                    <a:pt x="2075688" y="5474208"/>
                  </a:lnTo>
                  <a:lnTo>
                    <a:pt x="2075688" y="0"/>
                  </a:lnTo>
                  <a:close/>
                </a:path>
              </a:pathLst>
            </a:custGeom>
            <a:solidFill>
              <a:srgbClr val="B4C6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472937"/>
              <a:ext cx="14630400" cy="375665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342769" y="470661"/>
            <a:ext cx="9956800" cy="2274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Microsoft Sans Serif"/>
                <a:cs typeface="Microsoft Sans Serif"/>
              </a:rPr>
              <a:t>Если</a:t>
            </a:r>
            <a:r>
              <a:rPr sz="1800" spc="-4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у</a:t>
            </a:r>
            <a:r>
              <a:rPr sz="1800" spc="-3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вас</a:t>
            </a:r>
            <a:r>
              <a:rPr sz="1800" spc="-25" dirty="0">
                <a:latin typeface="Microsoft Sans Serif"/>
                <a:cs typeface="Microsoft Sans Serif"/>
              </a:rPr>
              <a:t> возникли</a:t>
            </a:r>
            <a:r>
              <a:rPr sz="1800" spc="-4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вопросы</a:t>
            </a:r>
            <a:r>
              <a:rPr sz="1800" spc="-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или</a:t>
            </a:r>
            <a:r>
              <a:rPr sz="1800" spc="-4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вы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хотите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обсудить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индивидуальные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условия,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пожалуйста, свяжитесь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с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нами:</a:t>
            </a: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50"/>
              </a:spcBef>
            </a:pPr>
            <a:endParaRPr sz="1800">
              <a:latin typeface="Microsoft Sans Serif"/>
              <a:cs typeface="Microsoft Sans Serif"/>
            </a:endParaRPr>
          </a:p>
          <a:p>
            <a:pPr marL="298450" indent="-285750">
              <a:lnSpc>
                <a:spcPct val="100000"/>
              </a:lnSpc>
              <a:buFont typeface="Courier New"/>
              <a:buChar char="o"/>
              <a:tabLst>
                <a:tab pos="298450" algn="l"/>
              </a:tabLst>
            </a:pPr>
            <a:r>
              <a:rPr sz="1800" dirty="0">
                <a:latin typeface="Microsoft Sans Serif"/>
                <a:cs typeface="Microsoft Sans Serif"/>
              </a:rPr>
              <a:t>Наш сайт:</a:t>
            </a:r>
            <a:r>
              <a:rPr sz="1800" spc="-10" dirty="0">
                <a:latin typeface="Microsoft Sans Serif"/>
                <a:cs typeface="Microsoft Sans Serif"/>
              </a:rPr>
              <a:t> https://hotelregattakazan.ru/</a:t>
            </a:r>
            <a:endParaRPr sz="1800">
              <a:latin typeface="Microsoft Sans Serif"/>
              <a:cs typeface="Microsoft Sans Serif"/>
            </a:endParaRPr>
          </a:p>
          <a:p>
            <a:pPr marL="298450" indent="-285750">
              <a:lnSpc>
                <a:spcPct val="100000"/>
              </a:lnSpc>
              <a:buFont typeface="Courier New"/>
              <a:buChar char="o"/>
              <a:tabLst>
                <a:tab pos="298450" algn="l"/>
              </a:tabLst>
            </a:pPr>
            <a:r>
              <a:rPr sz="1800" dirty="0">
                <a:latin typeface="Microsoft Sans Serif"/>
                <a:cs typeface="Microsoft Sans Serif"/>
              </a:rPr>
              <a:t>По</a:t>
            </a:r>
            <a:r>
              <a:rPr sz="1800" spc="-4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вопросу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бронирования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и</a:t>
            </a:r>
            <a:r>
              <a:rPr sz="1800" spc="-45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заключения</a:t>
            </a:r>
            <a:r>
              <a:rPr sz="1800" spc="-6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договора</a:t>
            </a:r>
            <a:r>
              <a:rPr sz="1800" spc="-3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обращайтесь</a:t>
            </a:r>
            <a:r>
              <a:rPr sz="1800" spc="-4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по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телефону:</a:t>
            </a: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Courier New"/>
                <a:cs typeface="Courier New"/>
              </a:rPr>
              <a:t>o</a:t>
            </a:r>
            <a:r>
              <a:rPr sz="1800" spc="114" dirty="0">
                <a:latin typeface="Courier New"/>
                <a:cs typeface="Courier New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+7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(843)</a:t>
            </a:r>
            <a:r>
              <a:rPr sz="1800" spc="4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221-03-</a:t>
            </a:r>
            <a:r>
              <a:rPr sz="1800" dirty="0">
                <a:latin typeface="Microsoft Sans Serif"/>
                <a:cs typeface="Microsoft Sans Serif"/>
              </a:rPr>
              <a:t>45;</a:t>
            </a:r>
            <a:r>
              <a:rPr sz="1800" spc="6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221-03-</a:t>
            </a:r>
            <a:r>
              <a:rPr sz="1800" spc="-25" dirty="0">
                <a:latin typeface="Microsoft Sans Serif"/>
                <a:cs typeface="Microsoft Sans Serif"/>
              </a:rPr>
              <a:t>44;</a:t>
            </a: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tabLst>
                <a:tab pos="362585" algn="l"/>
              </a:tabLst>
            </a:pPr>
            <a:r>
              <a:rPr sz="1800" spc="-50" dirty="0">
                <a:latin typeface="Courier New"/>
                <a:cs typeface="Courier New"/>
              </a:rPr>
              <a:t>o</a:t>
            </a:r>
            <a:r>
              <a:rPr sz="1800" dirty="0">
                <a:latin typeface="Courier New"/>
                <a:cs typeface="Courier New"/>
              </a:rPr>
              <a:t>	</a:t>
            </a:r>
            <a:r>
              <a:rPr sz="1800" dirty="0">
                <a:latin typeface="Microsoft Sans Serif"/>
                <a:cs typeface="Microsoft Sans Serif"/>
              </a:rPr>
              <a:t>wats</a:t>
            </a:r>
            <a:r>
              <a:rPr sz="1800" spc="4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app: +7</a:t>
            </a:r>
            <a:r>
              <a:rPr sz="1800" spc="-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927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498-20-</a:t>
            </a:r>
            <a:r>
              <a:rPr sz="1800" spc="-25" dirty="0">
                <a:latin typeface="Microsoft Sans Serif"/>
                <a:cs typeface="Microsoft Sans Serif"/>
              </a:rPr>
              <a:t>45.</a:t>
            </a:r>
            <a:endParaRPr sz="1800">
              <a:latin typeface="Microsoft Sans Serif"/>
              <a:cs typeface="Microsoft Sans Serif"/>
            </a:endParaRPr>
          </a:p>
          <a:p>
            <a:pPr marL="298450" indent="-285750">
              <a:lnSpc>
                <a:spcPct val="100000"/>
              </a:lnSpc>
              <a:buFont typeface="Courier New"/>
              <a:buChar char="o"/>
              <a:tabLst>
                <a:tab pos="298450" algn="l"/>
              </a:tabLst>
            </a:pPr>
            <a:r>
              <a:rPr sz="1800" spc="-10" dirty="0">
                <a:latin typeface="Microsoft Sans Serif"/>
                <a:cs typeface="Microsoft Sans Serif"/>
              </a:rPr>
              <a:t>Электронная</a:t>
            </a:r>
            <a:r>
              <a:rPr sz="1800" spc="-6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почта:</a:t>
            </a:r>
            <a:r>
              <a:rPr sz="1800" spc="-6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  <a:hlinkClick r:id="rId3"/>
              </a:rPr>
              <a:t>regatta120@gmail.com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42769" y="3817365"/>
            <a:ext cx="26523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Microsoft Sans Serif"/>
                <a:cs typeface="Microsoft Sans Serif"/>
              </a:rPr>
              <a:t>С </a:t>
            </a:r>
            <a:r>
              <a:rPr sz="1800" spc="-10" dirty="0">
                <a:latin typeface="Microsoft Sans Serif"/>
                <a:cs typeface="Microsoft Sans Serif"/>
              </a:rPr>
              <a:t>уважением,</a:t>
            </a:r>
            <a:endParaRPr sz="18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800" spc="-25" dirty="0" err="1" smtClean="0">
                <a:latin typeface="Microsoft Sans Serif"/>
                <a:cs typeface="Microsoft Sans Serif"/>
              </a:rPr>
              <a:t>Гостиница</a:t>
            </a:r>
            <a:r>
              <a:rPr sz="1800" spc="-30" dirty="0" smtClean="0">
                <a:latin typeface="Microsoft Sans Serif"/>
                <a:cs typeface="Microsoft Sans Serif"/>
              </a:rPr>
              <a:t> </a:t>
            </a:r>
            <a:r>
              <a:rPr sz="1800" spc="-10" dirty="0" err="1" smtClean="0">
                <a:latin typeface="Microsoft Sans Serif"/>
                <a:cs typeface="Microsoft Sans Serif"/>
              </a:rPr>
              <a:t>Регата</a:t>
            </a:r>
            <a:endParaRPr sz="1800" dirty="0">
              <a:latin typeface="Microsoft Sans Serif"/>
              <a:cs typeface="Microsoft Sans Serif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9379" y="2069971"/>
            <a:ext cx="2362200" cy="2362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F9F1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4630400" cy="6827520"/>
          </a:xfrm>
          <a:custGeom>
            <a:avLst/>
            <a:gdLst/>
            <a:ahLst/>
            <a:cxnLst/>
            <a:rect l="l" t="t" r="r" b="b"/>
            <a:pathLst>
              <a:path w="14630400" h="6827520">
                <a:moveTo>
                  <a:pt x="0" y="6827520"/>
                </a:moveTo>
                <a:lnTo>
                  <a:pt x="14630400" y="6827520"/>
                </a:lnTo>
                <a:lnTo>
                  <a:pt x="14630400" y="0"/>
                </a:lnTo>
                <a:lnTo>
                  <a:pt x="0" y="0"/>
                </a:lnTo>
                <a:lnTo>
                  <a:pt x="0" y="6827520"/>
                </a:lnTo>
                <a:close/>
              </a:path>
            </a:pathLst>
          </a:custGeom>
          <a:solidFill>
            <a:srgbClr val="FCF9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89275" y="70485"/>
            <a:ext cx="7748905" cy="841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350" spc="-105" dirty="0"/>
              <a:t>Удобное</a:t>
            </a:r>
            <a:r>
              <a:rPr sz="5350" spc="-254" dirty="0"/>
              <a:t> </a:t>
            </a:r>
            <a:r>
              <a:rPr sz="5350" spc="-95" dirty="0"/>
              <a:t>расположение</a:t>
            </a:r>
            <a:endParaRPr sz="5350"/>
          </a:p>
        </p:txBody>
      </p:sp>
      <p:sp>
        <p:nvSpPr>
          <p:cNvPr id="5" name="object 5"/>
          <p:cNvSpPr txBox="1"/>
          <p:nvPr/>
        </p:nvSpPr>
        <p:spPr>
          <a:xfrm>
            <a:off x="651763" y="1587830"/>
            <a:ext cx="4267200" cy="4337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650" b="1" spc="-40" dirty="0">
                <a:solidFill>
                  <a:srgbClr val="F85F87"/>
                </a:solidFill>
                <a:latin typeface="Arial"/>
                <a:cs typeface="Arial"/>
              </a:rPr>
              <a:t>Близость</a:t>
            </a:r>
            <a:r>
              <a:rPr sz="2650" b="1" spc="-125" dirty="0">
                <a:solidFill>
                  <a:srgbClr val="F85F87"/>
                </a:solidFill>
                <a:latin typeface="Arial"/>
                <a:cs typeface="Arial"/>
              </a:rPr>
              <a:t> </a:t>
            </a:r>
            <a:r>
              <a:rPr sz="2650" b="1" dirty="0">
                <a:solidFill>
                  <a:srgbClr val="F85F87"/>
                </a:solidFill>
                <a:latin typeface="Arial"/>
                <a:cs typeface="Arial"/>
              </a:rPr>
              <a:t>к</a:t>
            </a:r>
            <a:r>
              <a:rPr sz="2650" b="1" spc="-125" dirty="0">
                <a:solidFill>
                  <a:srgbClr val="F85F87"/>
                </a:solidFill>
                <a:latin typeface="Arial"/>
                <a:cs typeface="Arial"/>
              </a:rPr>
              <a:t> </a:t>
            </a:r>
            <a:r>
              <a:rPr sz="2650" b="1" spc="-35" dirty="0">
                <a:solidFill>
                  <a:srgbClr val="F85F87"/>
                </a:solidFill>
                <a:latin typeface="Arial"/>
                <a:cs typeface="Arial"/>
              </a:rPr>
              <a:t>центру</a:t>
            </a:r>
            <a:r>
              <a:rPr sz="2650" b="1" spc="-114" dirty="0">
                <a:solidFill>
                  <a:srgbClr val="F85F87"/>
                </a:solidFill>
                <a:latin typeface="Arial"/>
                <a:cs typeface="Arial"/>
              </a:rPr>
              <a:t> </a:t>
            </a:r>
            <a:r>
              <a:rPr sz="2650" b="1" spc="-10" dirty="0">
                <a:solidFill>
                  <a:srgbClr val="F85F87"/>
                </a:solidFill>
                <a:latin typeface="Arial"/>
                <a:cs typeface="Arial"/>
              </a:rPr>
              <a:t>города</a:t>
            </a:r>
            <a:endParaRPr sz="26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7120" y="2642252"/>
            <a:ext cx="4365625" cy="2386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95250">
              <a:lnSpc>
                <a:spcPct val="132400"/>
              </a:lnSpc>
              <a:spcBef>
                <a:spcPts val="95"/>
              </a:spcBef>
            </a:pPr>
            <a:r>
              <a:rPr sz="1950" spc="-55" dirty="0">
                <a:solidFill>
                  <a:srgbClr val="272424"/>
                </a:solidFill>
                <a:latin typeface="Microsoft Sans Serif"/>
                <a:cs typeface="Microsoft Sans Serif"/>
              </a:rPr>
              <a:t>Гостиница</a:t>
            </a:r>
            <a:r>
              <a:rPr sz="1950" spc="-50" dirty="0">
                <a:solidFill>
                  <a:srgbClr val="272424"/>
                </a:solidFill>
                <a:latin typeface="Microsoft Sans Serif"/>
                <a:cs typeface="Microsoft Sans Serif"/>
              </a:rPr>
              <a:t> находится</a:t>
            </a:r>
            <a:r>
              <a:rPr sz="1950" spc="-5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75" dirty="0">
                <a:solidFill>
                  <a:srgbClr val="272424"/>
                </a:solidFill>
                <a:latin typeface="Microsoft Sans Serif"/>
                <a:cs typeface="Microsoft Sans Serif"/>
              </a:rPr>
              <a:t>практически</a:t>
            </a:r>
            <a:r>
              <a:rPr sz="1950" spc="-7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50" dirty="0">
                <a:solidFill>
                  <a:srgbClr val="272424"/>
                </a:solidFill>
                <a:latin typeface="Microsoft Sans Serif"/>
                <a:cs typeface="Microsoft Sans Serif"/>
              </a:rPr>
              <a:t>в </a:t>
            </a:r>
            <a:r>
              <a:rPr sz="1950" spc="-45" dirty="0">
                <a:solidFill>
                  <a:srgbClr val="272424"/>
                </a:solidFill>
                <a:latin typeface="Microsoft Sans Serif"/>
                <a:cs typeface="Microsoft Sans Serif"/>
              </a:rPr>
              <a:t>центре</a:t>
            </a:r>
            <a:r>
              <a:rPr sz="1950" spc="-9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50" dirty="0">
                <a:solidFill>
                  <a:srgbClr val="272424"/>
                </a:solidFill>
                <a:latin typeface="Microsoft Sans Serif"/>
                <a:cs typeface="Microsoft Sans Serif"/>
              </a:rPr>
              <a:t>города</a:t>
            </a:r>
            <a:r>
              <a:rPr sz="1950" spc="-90" dirty="0">
                <a:solidFill>
                  <a:srgbClr val="272424"/>
                </a:solidFill>
                <a:latin typeface="Microsoft Sans Serif"/>
                <a:cs typeface="Microsoft Sans Serif"/>
              </a:rPr>
              <a:t> Казань,</a:t>
            </a:r>
            <a:r>
              <a:rPr sz="1950" spc="-6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20" dirty="0">
                <a:solidFill>
                  <a:srgbClr val="272424"/>
                </a:solidFill>
                <a:latin typeface="Microsoft Sans Serif"/>
                <a:cs typeface="Microsoft Sans Serif"/>
              </a:rPr>
              <a:t>но</a:t>
            </a:r>
            <a:r>
              <a:rPr sz="1950" spc="-5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dirty="0">
                <a:solidFill>
                  <a:srgbClr val="272424"/>
                </a:solidFill>
                <a:latin typeface="Microsoft Sans Serif"/>
                <a:cs typeface="Microsoft Sans Serif"/>
              </a:rPr>
              <a:t>в</a:t>
            </a:r>
            <a:r>
              <a:rPr sz="1950" spc="-50" dirty="0">
                <a:solidFill>
                  <a:srgbClr val="272424"/>
                </a:solidFill>
                <a:latin typeface="Microsoft Sans Serif"/>
                <a:cs typeface="Microsoft Sans Serif"/>
              </a:rPr>
              <a:t> стороне</a:t>
            </a:r>
            <a:r>
              <a:rPr sz="1950" spc="-8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25" dirty="0">
                <a:solidFill>
                  <a:srgbClr val="272424"/>
                </a:solidFill>
                <a:latin typeface="Microsoft Sans Serif"/>
                <a:cs typeface="Microsoft Sans Serif"/>
              </a:rPr>
              <a:t>от </a:t>
            </a:r>
            <a:r>
              <a:rPr sz="1950" spc="-55" dirty="0">
                <a:solidFill>
                  <a:srgbClr val="272424"/>
                </a:solidFill>
                <a:latin typeface="Microsoft Sans Serif"/>
                <a:cs typeface="Microsoft Sans Serif"/>
              </a:rPr>
              <a:t>оживленных</a:t>
            </a:r>
            <a:r>
              <a:rPr sz="1950" spc="-7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10" dirty="0">
                <a:solidFill>
                  <a:srgbClr val="272424"/>
                </a:solidFill>
                <a:latin typeface="Microsoft Sans Serif"/>
                <a:cs typeface="Microsoft Sans Serif"/>
              </a:rPr>
              <a:t>автотрасс.</a:t>
            </a:r>
            <a:endParaRPr sz="1950">
              <a:latin typeface="Microsoft Sans Serif"/>
              <a:cs typeface="Microsoft Sans Serif"/>
            </a:endParaRPr>
          </a:p>
          <a:p>
            <a:pPr marL="12700" marR="5080">
              <a:lnSpc>
                <a:spcPct val="132400"/>
              </a:lnSpc>
              <a:spcBef>
                <a:spcPts val="10"/>
              </a:spcBef>
            </a:pPr>
            <a:r>
              <a:rPr sz="1950" spc="-45" dirty="0">
                <a:solidFill>
                  <a:srgbClr val="272424"/>
                </a:solidFill>
                <a:latin typeface="Microsoft Sans Serif"/>
                <a:cs typeface="Microsoft Sans Serif"/>
              </a:rPr>
              <a:t>Отель</a:t>
            </a:r>
            <a:r>
              <a:rPr sz="1950" spc="-7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50" dirty="0">
                <a:solidFill>
                  <a:srgbClr val="272424"/>
                </a:solidFill>
                <a:latin typeface="Microsoft Sans Serif"/>
                <a:cs typeface="Microsoft Sans Serif"/>
              </a:rPr>
              <a:t>находится</a:t>
            </a:r>
            <a:r>
              <a:rPr sz="1950" spc="-7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55" dirty="0">
                <a:solidFill>
                  <a:srgbClr val="272424"/>
                </a:solidFill>
                <a:latin typeface="Microsoft Sans Serif"/>
                <a:cs typeface="Microsoft Sans Serif"/>
              </a:rPr>
              <a:t>всего</a:t>
            </a:r>
            <a:r>
              <a:rPr sz="1950" spc="-5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dirty="0">
                <a:solidFill>
                  <a:srgbClr val="272424"/>
                </a:solidFill>
                <a:latin typeface="Microsoft Sans Serif"/>
                <a:cs typeface="Microsoft Sans Serif"/>
              </a:rPr>
              <a:t>в</a:t>
            </a:r>
            <a:r>
              <a:rPr sz="1950" spc="-4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dirty="0">
                <a:solidFill>
                  <a:srgbClr val="272424"/>
                </a:solidFill>
                <a:latin typeface="Microsoft Sans Serif"/>
                <a:cs typeface="Microsoft Sans Serif"/>
              </a:rPr>
              <a:t>1</a:t>
            </a:r>
            <a:r>
              <a:rPr sz="1950" spc="-5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114" dirty="0">
                <a:solidFill>
                  <a:srgbClr val="272424"/>
                </a:solidFill>
                <a:latin typeface="Microsoft Sans Serif"/>
                <a:cs typeface="Microsoft Sans Serif"/>
              </a:rPr>
              <a:t>км</a:t>
            </a:r>
            <a:r>
              <a:rPr sz="1950" spc="-5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25" dirty="0">
                <a:solidFill>
                  <a:srgbClr val="272424"/>
                </a:solidFill>
                <a:latin typeface="Microsoft Sans Serif"/>
                <a:cs typeface="Microsoft Sans Serif"/>
              </a:rPr>
              <a:t>от </a:t>
            </a:r>
            <a:r>
              <a:rPr sz="1950" spc="-70" dirty="0">
                <a:solidFill>
                  <a:srgbClr val="272424"/>
                </a:solidFill>
                <a:latin typeface="Microsoft Sans Serif"/>
                <a:cs typeface="Microsoft Sans Serif"/>
              </a:rPr>
              <a:t>Зооботанического </a:t>
            </a:r>
            <a:r>
              <a:rPr sz="1950" spc="-45" dirty="0">
                <a:solidFill>
                  <a:srgbClr val="272424"/>
                </a:solidFill>
                <a:latin typeface="Microsoft Sans Serif"/>
                <a:cs typeface="Microsoft Sans Serif"/>
              </a:rPr>
              <a:t>сада,</a:t>
            </a:r>
            <a:r>
              <a:rPr sz="1950" spc="-4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10" dirty="0">
                <a:solidFill>
                  <a:srgbClr val="272424"/>
                </a:solidFill>
                <a:latin typeface="Microsoft Sans Serif"/>
                <a:cs typeface="Microsoft Sans Serif"/>
              </a:rPr>
              <a:t>до</a:t>
            </a:r>
            <a:r>
              <a:rPr sz="1950" spc="-5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10" dirty="0">
                <a:solidFill>
                  <a:srgbClr val="272424"/>
                </a:solidFill>
                <a:latin typeface="Microsoft Sans Serif"/>
                <a:cs typeface="Microsoft Sans Serif"/>
              </a:rPr>
              <a:t>центра </a:t>
            </a:r>
            <a:r>
              <a:rPr sz="1950" spc="-95" dirty="0">
                <a:solidFill>
                  <a:srgbClr val="272424"/>
                </a:solidFill>
                <a:latin typeface="Microsoft Sans Serif"/>
                <a:cs typeface="Microsoft Sans Serif"/>
              </a:rPr>
              <a:t>Казани</a:t>
            </a:r>
            <a:r>
              <a:rPr sz="1950" spc="-5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75" dirty="0">
                <a:solidFill>
                  <a:srgbClr val="272424"/>
                </a:solidFill>
                <a:latin typeface="Microsoft Sans Serif"/>
                <a:cs typeface="Microsoft Sans Serif"/>
              </a:rPr>
              <a:t>можно</a:t>
            </a:r>
            <a:r>
              <a:rPr sz="1950" spc="-5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45" dirty="0">
                <a:solidFill>
                  <a:srgbClr val="272424"/>
                </a:solidFill>
                <a:latin typeface="Microsoft Sans Serif"/>
                <a:cs typeface="Microsoft Sans Serif"/>
              </a:rPr>
              <a:t>дойти</a:t>
            </a:r>
            <a:r>
              <a:rPr sz="1950" spc="-55" dirty="0">
                <a:solidFill>
                  <a:srgbClr val="272424"/>
                </a:solidFill>
                <a:latin typeface="Microsoft Sans Serif"/>
                <a:cs typeface="Microsoft Sans Serif"/>
              </a:rPr>
              <a:t> всего</a:t>
            </a:r>
            <a:r>
              <a:rPr sz="1950" spc="-6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75" dirty="0">
                <a:solidFill>
                  <a:srgbClr val="272424"/>
                </a:solidFill>
                <a:latin typeface="Microsoft Sans Serif"/>
                <a:cs typeface="Microsoft Sans Serif"/>
              </a:rPr>
              <a:t>за</a:t>
            </a:r>
            <a:r>
              <a:rPr sz="1950" spc="-4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10" dirty="0">
                <a:solidFill>
                  <a:srgbClr val="272424"/>
                </a:solidFill>
                <a:latin typeface="Microsoft Sans Serif"/>
                <a:cs typeface="Microsoft Sans Serif"/>
              </a:rPr>
              <a:t>10</a:t>
            </a:r>
            <a:r>
              <a:rPr sz="1950" spc="-6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20" dirty="0">
                <a:solidFill>
                  <a:srgbClr val="272424"/>
                </a:solidFill>
                <a:latin typeface="Microsoft Sans Serif"/>
                <a:cs typeface="Microsoft Sans Serif"/>
              </a:rPr>
              <a:t>минут.</a:t>
            </a:r>
            <a:endParaRPr sz="195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82132" y="1588134"/>
            <a:ext cx="3215640" cy="4337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650" b="1" spc="-35" dirty="0">
                <a:solidFill>
                  <a:srgbClr val="F85F87"/>
                </a:solidFill>
                <a:latin typeface="Arial"/>
                <a:cs typeface="Arial"/>
              </a:rPr>
              <a:t>Удобный</a:t>
            </a:r>
            <a:r>
              <a:rPr sz="2650" b="1" spc="-135" dirty="0">
                <a:solidFill>
                  <a:srgbClr val="F85F87"/>
                </a:solidFill>
                <a:latin typeface="Arial"/>
                <a:cs typeface="Arial"/>
              </a:rPr>
              <a:t> </a:t>
            </a:r>
            <a:r>
              <a:rPr sz="2650" b="1" spc="-25" dirty="0">
                <a:solidFill>
                  <a:srgbClr val="F85F87"/>
                </a:solidFill>
                <a:latin typeface="Arial"/>
                <a:cs typeface="Arial"/>
              </a:rPr>
              <a:t>трансфер</a:t>
            </a:r>
            <a:endParaRPr sz="26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82132" y="2581774"/>
            <a:ext cx="3744595" cy="160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32500"/>
              </a:lnSpc>
              <a:spcBef>
                <a:spcPts val="100"/>
              </a:spcBef>
            </a:pPr>
            <a:r>
              <a:rPr sz="1950" spc="-50" dirty="0">
                <a:solidFill>
                  <a:srgbClr val="272424"/>
                </a:solidFill>
                <a:latin typeface="Microsoft Sans Serif"/>
                <a:cs typeface="Microsoft Sans Serif"/>
              </a:rPr>
              <a:t>Расстояние</a:t>
            </a:r>
            <a:r>
              <a:rPr sz="1950" spc="-8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dirty="0">
                <a:solidFill>
                  <a:srgbClr val="272424"/>
                </a:solidFill>
                <a:latin typeface="Microsoft Sans Serif"/>
                <a:cs typeface="Microsoft Sans Serif"/>
              </a:rPr>
              <a:t>до</a:t>
            </a:r>
            <a:r>
              <a:rPr sz="1950" spc="-114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55" dirty="0">
                <a:solidFill>
                  <a:srgbClr val="272424"/>
                </a:solidFill>
                <a:latin typeface="Microsoft Sans Serif"/>
                <a:cs typeface="Microsoft Sans Serif"/>
              </a:rPr>
              <a:t>аэропорта</a:t>
            </a:r>
            <a:r>
              <a:rPr sz="1950" spc="-7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dirty="0">
                <a:solidFill>
                  <a:srgbClr val="272424"/>
                </a:solidFill>
                <a:latin typeface="Microsoft Sans Serif"/>
                <a:cs typeface="Microsoft Sans Serif"/>
              </a:rPr>
              <a:t>-</a:t>
            </a:r>
            <a:r>
              <a:rPr sz="1950" spc="-5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20" dirty="0">
                <a:solidFill>
                  <a:srgbClr val="272424"/>
                </a:solidFill>
                <a:latin typeface="Microsoft Sans Serif"/>
                <a:cs typeface="Microsoft Sans Serif"/>
              </a:rPr>
              <a:t>19</a:t>
            </a:r>
            <a:r>
              <a:rPr sz="1950" spc="-8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25" dirty="0">
                <a:solidFill>
                  <a:srgbClr val="272424"/>
                </a:solidFill>
                <a:latin typeface="Microsoft Sans Serif"/>
                <a:cs typeface="Microsoft Sans Serif"/>
              </a:rPr>
              <a:t>км, </a:t>
            </a:r>
            <a:r>
              <a:rPr sz="1950" spc="-10" dirty="0">
                <a:solidFill>
                  <a:srgbClr val="272424"/>
                </a:solidFill>
                <a:latin typeface="Microsoft Sans Serif"/>
                <a:cs typeface="Microsoft Sans Serif"/>
              </a:rPr>
              <a:t>до</a:t>
            </a:r>
            <a:r>
              <a:rPr sz="1950" spc="-8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70" dirty="0">
                <a:solidFill>
                  <a:srgbClr val="272424"/>
                </a:solidFill>
                <a:latin typeface="Microsoft Sans Serif"/>
                <a:cs typeface="Microsoft Sans Serif"/>
              </a:rPr>
              <a:t>железнодорожного</a:t>
            </a:r>
            <a:r>
              <a:rPr sz="1950" spc="-6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80" dirty="0">
                <a:solidFill>
                  <a:srgbClr val="272424"/>
                </a:solidFill>
                <a:latin typeface="Microsoft Sans Serif"/>
                <a:cs typeface="Microsoft Sans Serif"/>
              </a:rPr>
              <a:t>вокзала</a:t>
            </a:r>
            <a:r>
              <a:rPr sz="1950" spc="-4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dirty="0">
                <a:solidFill>
                  <a:srgbClr val="272424"/>
                </a:solidFill>
                <a:latin typeface="Microsoft Sans Serif"/>
                <a:cs typeface="Microsoft Sans Serif"/>
              </a:rPr>
              <a:t>-</a:t>
            </a:r>
            <a:r>
              <a:rPr sz="1950" spc="-4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50" dirty="0">
                <a:solidFill>
                  <a:srgbClr val="272424"/>
                </a:solidFill>
                <a:latin typeface="Microsoft Sans Serif"/>
                <a:cs typeface="Microsoft Sans Serif"/>
              </a:rPr>
              <a:t>4 </a:t>
            </a:r>
            <a:r>
              <a:rPr sz="1950" spc="-100" dirty="0">
                <a:solidFill>
                  <a:srgbClr val="272424"/>
                </a:solidFill>
                <a:latin typeface="Microsoft Sans Serif"/>
                <a:cs typeface="Microsoft Sans Serif"/>
              </a:rPr>
              <a:t>км.</a:t>
            </a:r>
            <a:r>
              <a:rPr sz="1950" spc="-3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dirty="0">
                <a:solidFill>
                  <a:srgbClr val="272424"/>
                </a:solidFill>
                <a:latin typeface="Microsoft Sans Serif"/>
                <a:cs typeface="Microsoft Sans Serif"/>
              </a:rPr>
              <a:t>Мы</a:t>
            </a:r>
            <a:r>
              <a:rPr sz="1950" spc="-10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85" dirty="0">
                <a:solidFill>
                  <a:srgbClr val="272424"/>
                </a:solidFill>
                <a:latin typeface="Microsoft Sans Serif"/>
                <a:cs typeface="Microsoft Sans Serif"/>
              </a:rPr>
              <a:t>поможем</a:t>
            </a:r>
            <a:r>
              <a:rPr sz="1950" spc="-4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dirty="0">
                <a:solidFill>
                  <a:srgbClr val="272424"/>
                </a:solidFill>
                <a:latin typeface="Microsoft Sans Serif"/>
                <a:cs typeface="Microsoft Sans Serif"/>
              </a:rPr>
              <a:t>с</a:t>
            </a:r>
            <a:r>
              <a:rPr sz="1950" spc="-4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65" dirty="0">
                <a:solidFill>
                  <a:srgbClr val="272424"/>
                </a:solidFill>
                <a:latin typeface="Microsoft Sans Serif"/>
                <a:cs typeface="Microsoft Sans Serif"/>
              </a:rPr>
              <a:t>вызовом</a:t>
            </a:r>
            <a:r>
              <a:rPr sz="1950" spc="-6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30" dirty="0">
                <a:solidFill>
                  <a:srgbClr val="272424"/>
                </a:solidFill>
                <a:latin typeface="Microsoft Sans Serif"/>
                <a:cs typeface="Microsoft Sans Serif"/>
              </a:rPr>
              <a:t>такси </a:t>
            </a:r>
            <a:r>
              <a:rPr sz="1950" dirty="0">
                <a:solidFill>
                  <a:srgbClr val="272424"/>
                </a:solidFill>
                <a:latin typeface="Microsoft Sans Serif"/>
                <a:cs typeface="Microsoft Sans Serif"/>
              </a:rPr>
              <a:t>в</a:t>
            </a:r>
            <a:r>
              <a:rPr sz="1950" spc="-6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30" dirty="0">
                <a:solidFill>
                  <a:srgbClr val="272424"/>
                </a:solidFill>
                <a:latin typeface="Microsoft Sans Serif"/>
                <a:cs typeface="Microsoft Sans Serif"/>
              </a:rPr>
              <a:t>любое</a:t>
            </a:r>
            <a:r>
              <a:rPr sz="1950" spc="-9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10" dirty="0">
                <a:solidFill>
                  <a:srgbClr val="272424"/>
                </a:solidFill>
                <a:latin typeface="Microsoft Sans Serif"/>
                <a:cs typeface="Microsoft Sans Serif"/>
              </a:rPr>
              <a:t>время.</a:t>
            </a:r>
            <a:endParaRPr sz="195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390378" y="1587830"/>
            <a:ext cx="2644140" cy="85344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>
              <a:lnSpc>
                <a:spcPct val="103800"/>
              </a:lnSpc>
              <a:spcBef>
                <a:spcPts val="5"/>
              </a:spcBef>
            </a:pPr>
            <a:r>
              <a:rPr sz="2650" b="1" spc="-45" dirty="0">
                <a:solidFill>
                  <a:srgbClr val="F85F87"/>
                </a:solidFill>
                <a:latin typeface="Arial"/>
                <a:cs typeface="Arial"/>
              </a:rPr>
              <a:t>Круглосуточная </a:t>
            </a:r>
            <a:r>
              <a:rPr sz="2650" b="1" spc="-10" dirty="0">
                <a:solidFill>
                  <a:srgbClr val="F85F87"/>
                </a:solidFill>
                <a:latin typeface="Arial"/>
                <a:cs typeface="Arial"/>
              </a:rPr>
              <a:t>охрана</a:t>
            </a:r>
            <a:endParaRPr sz="26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362438" y="2642252"/>
            <a:ext cx="3134360" cy="12052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32400"/>
              </a:lnSpc>
              <a:spcBef>
                <a:spcPts val="95"/>
              </a:spcBef>
            </a:pPr>
            <a:r>
              <a:rPr sz="1950" spc="-45" dirty="0">
                <a:solidFill>
                  <a:srgbClr val="272424"/>
                </a:solidFill>
                <a:latin typeface="Microsoft Sans Serif"/>
                <a:cs typeface="Microsoft Sans Serif"/>
              </a:rPr>
              <a:t>Наша</a:t>
            </a:r>
            <a:r>
              <a:rPr sz="1950" spc="-1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65" dirty="0">
                <a:solidFill>
                  <a:srgbClr val="272424"/>
                </a:solidFill>
                <a:latin typeface="Microsoft Sans Serif"/>
                <a:cs typeface="Microsoft Sans Serif"/>
              </a:rPr>
              <a:t>охраняемая</a:t>
            </a:r>
            <a:r>
              <a:rPr sz="1950" spc="-3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45" dirty="0">
                <a:solidFill>
                  <a:srgbClr val="272424"/>
                </a:solidFill>
                <a:latin typeface="Microsoft Sans Serif"/>
                <a:cs typeface="Microsoft Sans Serif"/>
              </a:rPr>
              <a:t>парковка </a:t>
            </a:r>
            <a:r>
              <a:rPr sz="1950" spc="-55" dirty="0">
                <a:solidFill>
                  <a:srgbClr val="272424"/>
                </a:solidFill>
                <a:latin typeface="Microsoft Sans Serif"/>
                <a:cs typeface="Microsoft Sans Serif"/>
              </a:rPr>
              <a:t>обеспечивает</a:t>
            </a:r>
            <a:r>
              <a:rPr sz="1950" spc="-6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50" dirty="0">
                <a:solidFill>
                  <a:srgbClr val="272424"/>
                </a:solidFill>
                <a:latin typeface="Microsoft Sans Serif"/>
                <a:cs typeface="Microsoft Sans Serif"/>
              </a:rPr>
              <a:t>безопасность автомобиля</a:t>
            </a:r>
            <a:r>
              <a:rPr sz="1950" spc="-6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10" dirty="0">
                <a:solidFill>
                  <a:srgbClr val="272424"/>
                </a:solidFill>
                <a:latin typeface="Microsoft Sans Serif"/>
                <a:cs typeface="Microsoft Sans Serif"/>
              </a:rPr>
              <a:t>24/7.</a:t>
            </a:r>
            <a:endParaRPr sz="1950">
              <a:latin typeface="Microsoft Sans Serif"/>
              <a:cs typeface="Microsoft Sans Serif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649465"/>
            <a:ext cx="14630400" cy="258013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5486400" cy="8229600"/>
            <a:chOff x="0" y="0"/>
            <a:chExt cx="5486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486400" cy="82295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486400" cy="822959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5300"/>
              </a:lnSpc>
              <a:spcBef>
                <a:spcPts val="95"/>
              </a:spcBef>
            </a:pPr>
            <a:r>
              <a:rPr spc="-50" dirty="0"/>
              <a:t>Все</a:t>
            </a:r>
            <a:r>
              <a:rPr spc="-204" dirty="0"/>
              <a:t> </a:t>
            </a:r>
            <a:r>
              <a:rPr spc="-80" dirty="0"/>
              <a:t>необходимое</a:t>
            </a:r>
            <a:r>
              <a:rPr spc="-200" dirty="0"/>
              <a:t> </a:t>
            </a:r>
            <a:r>
              <a:rPr spc="-25" dirty="0"/>
              <a:t>для </a:t>
            </a:r>
            <a:r>
              <a:rPr spc="-85" dirty="0"/>
              <a:t>комфортного</a:t>
            </a:r>
            <a:r>
              <a:rPr spc="-170" dirty="0"/>
              <a:t> </a:t>
            </a:r>
            <a:r>
              <a:rPr spc="-55" dirty="0"/>
              <a:t>проживания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6097523" y="2869692"/>
            <a:ext cx="402590" cy="403860"/>
            <a:chOff x="6097523" y="2869692"/>
            <a:chExt cx="402590" cy="403860"/>
          </a:xfrm>
        </p:grpSpPr>
        <p:sp>
          <p:nvSpPr>
            <p:cNvPr id="7" name="object 7"/>
            <p:cNvSpPr/>
            <p:nvPr/>
          </p:nvSpPr>
          <p:spPr>
            <a:xfrm>
              <a:off x="6101333" y="2873502"/>
              <a:ext cx="394970" cy="396240"/>
            </a:xfrm>
            <a:custGeom>
              <a:avLst/>
              <a:gdLst/>
              <a:ahLst/>
              <a:cxnLst/>
              <a:rect l="l" t="t" r="r" b="b"/>
              <a:pathLst>
                <a:path w="394970" h="396239">
                  <a:moveTo>
                    <a:pt x="321055" y="0"/>
                  </a:moveTo>
                  <a:lnTo>
                    <a:pt x="73660" y="0"/>
                  </a:lnTo>
                  <a:lnTo>
                    <a:pt x="45005" y="5794"/>
                  </a:lnTo>
                  <a:lnTo>
                    <a:pt x="21589" y="21589"/>
                  </a:lnTo>
                  <a:lnTo>
                    <a:pt x="5794" y="45005"/>
                  </a:lnTo>
                  <a:lnTo>
                    <a:pt x="0" y="73660"/>
                  </a:lnTo>
                  <a:lnTo>
                    <a:pt x="0" y="322580"/>
                  </a:lnTo>
                  <a:lnTo>
                    <a:pt x="5794" y="351234"/>
                  </a:lnTo>
                  <a:lnTo>
                    <a:pt x="21589" y="374650"/>
                  </a:lnTo>
                  <a:lnTo>
                    <a:pt x="45005" y="390445"/>
                  </a:lnTo>
                  <a:lnTo>
                    <a:pt x="73660" y="396239"/>
                  </a:lnTo>
                  <a:lnTo>
                    <a:pt x="321055" y="396239"/>
                  </a:lnTo>
                  <a:lnTo>
                    <a:pt x="349710" y="390445"/>
                  </a:lnTo>
                  <a:lnTo>
                    <a:pt x="373125" y="374650"/>
                  </a:lnTo>
                  <a:lnTo>
                    <a:pt x="388921" y="351234"/>
                  </a:lnTo>
                  <a:lnTo>
                    <a:pt x="394715" y="322580"/>
                  </a:lnTo>
                  <a:lnTo>
                    <a:pt x="394715" y="73660"/>
                  </a:lnTo>
                  <a:lnTo>
                    <a:pt x="388921" y="45005"/>
                  </a:lnTo>
                  <a:lnTo>
                    <a:pt x="373126" y="21590"/>
                  </a:lnTo>
                  <a:lnTo>
                    <a:pt x="349710" y="5794"/>
                  </a:lnTo>
                  <a:lnTo>
                    <a:pt x="321055" y="0"/>
                  </a:lnTo>
                  <a:close/>
                </a:path>
              </a:pathLst>
            </a:custGeom>
            <a:solidFill>
              <a:srgbClr val="DFD6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01333" y="2873502"/>
              <a:ext cx="394970" cy="396240"/>
            </a:xfrm>
            <a:custGeom>
              <a:avLst/>
              <a:gdLst/>
              <a:ahLst/>
              <a:cxnLst/>
              <a:rect l="l" t="t" r="r" b="b"/>
              <a:pathLst>
                <a:path w="394970" h="396239">
                  <a:moveTo>
                    <a:pt x="0" y="73660"/>
                  </a:moveTo>
                  <a:lnTo>
                    <a:pt x="5794" y="45005"/>
                  </a:lnTo>
                  <a:lnTo>
                    <a:pt x="21589" y="21589"/>
                  </a:lnTo>
                  <a:lnTo>
                    <a:pt x="45005" y="5794"/>
                  </a:lnTo>
                  <a:lnTo>
                    <a:pt x="73660" y="0"/>
                  </a:lnTo>
                  <a:lnTo>
                    <a:pt x="321055" y="0"/>
                  </a:lnTo>
                  <a:lnTo>
                    <a:pt x="349710" y="5794"/>
                  </a:lnTo>
                  <a:lnTo>
                    <a:pt x="373126" y="21590"/>
                  </a:lnTo>
                  <a:lnTo>
                    <a:pt x="388921" y="45005"/>
                  </a:lnTo>
                  <a:lnTo>
                    <a:pt x="394715" y="73660"/>
                  </a:lnTo>
                  <a:lnTo>
                    <a:pt x="394715" y="322580"/>
                  </a:lnTo>
                  <a:lnTo>
                    <a:pt x="388921" y="351234"/>
                  </a:lnTo>
                  <a:lnTo>
                    <a:pt x="373125" y="374650"/>
                  </a:lnTo>
                  <a:lnTo>
                    <a:pt x="349710" y="390445"/>
                  </a:lnTo>
                  <a:lnTo>
                    <a:pt x="321055" y="396239"/>
                  </a:lnTo>
                  <a:lnTo>
                    <a:pt x="73660" y="396239"/>
                  </a:lnTo>
                  <a:lnTo>
                    <a:pt x="45005" y="390445"/>
                  </a:lnTo>
                  <a:lnTo>
                    <a:pt x="21589" y="374650"/>
                  </a:lnTo>
                  <a:lnTo>
                    <a:pt x="5794" y="351234"/>
                  </a:lnTo>
                  <a:lnTo>
                    <a:pt x="0" y="322580"/>
                  </a:lnTo>
                  <a:lnTo>
                    <a:pt x="0" y="73660"/>
                  </a:lnTo>
                  <a:close/>
                </a:path>
              </a:pathLst>
            </a:custGeom>
            <a:ln w="7620">
              <a:solidFill>
                <a:srgbClr val="C5BC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208521" y="2889630"/>
            <a:ext cx="186690" cy="3733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250" b="1" spc="-50" dirty="0">
                <a:solidFill>
                  <a:srgbClr val="272424"/>
                </a:solidFill>
                <a:latin typeface="Arial"/>
                <a:cs typeface="Arial"/>
              </a:rPr>
              <a:t>1</a:t>
            </a:r>
            <a:endParaRPr sz="22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50811" y="2894533"/>
            <a:ext cx="6377305" cy="9696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b="1" spc="-10" dirty="0">
                <a:solidFill>
                  <a:srgbClr val="272424"/>
                </a:solidFill>
                <a:latin typeface="Arial"/>
                <a:cs typeface="Arial"/>
              </a:rPr>
              <a:t>94</a:t>
            </a:r>
            <a:r>
              <a:rPr sz="1900" b="1" spc="-12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900" b="1" spc="-40" dirty="0">
                <a:solidFill>
                  <a:srgbClr val="272424"/>
                </a:solidFill>
                <a:latin typeface="Arial"/>
                <a:cs typeface="Arial"/>
              </a:rPr>
              <a:t>уютных</a:t>
            </a:r>
            <a:r>
              <a:rPr sz="1900" b="1" spc="-7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272424"/>
                </a:solidFill>
                <a:latin typeface="Arial"/>
                <a:cs typeface="Arial"/>
              </a:rPr>
              <a:t>номера</a:t>
            </a:r>
            <a:endParaRPr sz="1900">
              <a:latin typeface="Arial"/>
              <a:cs typeface="Arial"/>
            </a:endParaRPr>
          </a:p>
          <a:p>
            <a:pPr marL="12700" marR="5080">
              <a:lnSpc>
                <a:spcPct val="135600"/>
              </a:lnSpc>
              <a:spcBef>
                <a:spcPts val="755"/>
              </a:spcBef>
            </a:pPr>
            <a:r>
              <a:rPr sz="1350" spc="-30" dirty="0">
                <a:solidFill>
                  <a:srgbClr val="272424"/>
                </a:solidFill>
                <a:latin typeface="Microsoft Sans Serif"/>
                <a:cs typeface="Microsoft Sans Serif"/>
              </a:rPr>
              <a:t>Комфортные</a:t>
            </a:r>
            <a:r>
              <a:rPr sz="1350" spc="-4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spc="-20" dirty="0">
                <a:solidFill>
                  <a:srgbClr val="272424"/>
                </a:solidFill>
                <a:latin typeface="Microsoft Sans Serif"/>
                <a:cs typeface="Microsoft Sans Serif"/>
              </a:rPr>
              <a:t>номера</a:t>
            </a:r>
            <a:r>
              <a:rPr sz="1350" spc="-4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spc="-20" dirty="0">
                <a:solidFill>
                  <a:srgbClr val="272424"/>
                </a:solidFill>
                <a:latin typeface="Microsoft Sans Serif"/>
                <a:cs typeface="Microsoft Sans Serif"/>
              </a:rPr>
              <a:t>различной </a:t>
            </a:r>
            <a:r>
              <a:rPr sz="1350" spc="-25" dirty="0">
                <a:solidFill>
                  <a:srgbClr val="272424"/>
                </a:solidFill>
                <a:latin typeface="Microsoft Sans Serif"/>
                <a:cs typeface="Microsoft Sans Serif"/>
              </a:rPr>
              <a:t>категории,</a:t>
            </a:r>
            <a:r>
              <a:rPr sz="1350" spc="-1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spc="-20" dirty="0">
                <a:solidFill>
                  <a:srgbClr val="272424"/>
                </a:solidFill>
                <a:latin typeface="Microsoft Sans Serif"/>
                <a:cs typeface="Microsoft Sans Serif"/>
              </a:rPr>
              <a:t>оснащенные</a:t>
            </a:r>
            <a:r>
              <a:rPr sz="1350" spc="-2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spc="-10" dirty="0">
                <a:solidFill>
                  <a:srgbClr val="272424"/>
                </a:solidFill>
                <a:latin typeface="Microsoft Sans Serif"/>
                <a:cs typeface="Microsoft Sans Serif"/>
              </a:rPr>
              <a:t>всем </a:t>
            </a:r>
            <a:r>
              <a:rPr sz="1350" spc="-20" dirty="0">
                <a:solidFill>
                  <a:srgbClr val="272424"/>
                </a:solidFill>
                <a:latin typeface="Microsoft Sans Serif"/>
                <a:cs typeface="Microsoft Sans Serif"/>
              </a:rPr>
              <a:t>необходимым</a:t>
            </a:r>
            <a:r>
              <a:rPr sz="1350" spc="-25" dirty="0">
                <a:solidFill>
                  <a:srgbClr val="272424"/>
                </a:solidFill>
                <a:latin typeface="Microsoft Sans Serif"/>
                <a:cs typeface="Microsoft Sans Serif"/>
              </a:rPr>
              <a:t> для </a:t>
            </a:r>
            <a:r>
              <a:rPr sz="1350" spc="-20" dirty="0">
                <a:solidFill>
                  <a:srgbClr val="272424"/>
                </a:solidFill>
                <a:latin typeface="Microsoft Sans Serif"/>
                <a:cs typeface="Microsoft Sans Serif"/>
              </a:rPr>
              <a:t>приятного</a:t>
            </a:r>
            <a:r>
              <a:rPr sz="1350" spc="-3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spc="-10" dirty="0">
                <a:solidFill>
                  <a:srgbClr val="272424"/>
                </a:solidFill>
                <a:latin typeface="Microsoft Sans Serif"/>
                <a:cs typeface="Microsoft Sans Serif"/>
              </a:rPr>
              <a:t>отдыха.</a:t>
            </a:r>
            <a:endParaRPr sz="1350">
              <a:latin typeface="Microsoft Sans Serif"/>
              <a:cs typeface="Microsoft Sans Serif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097523" y="4212335"/>
            <a:ext cx="402590" cy="402590"/>
            <a:chOff x="6097523" y="4212335"/>
            <a:chExt cx="402590" cy="402590"/>
          </a:xfrm>
        </p:grpSpPr>
        <p:sp>
          <p:nvSpPr>
            <p:cNvPr id="12" name="object 12"/>
            <p:cNvSpPr/>
            <p:nvPr/>
          </p:nvSpPr>
          <p:spPr>
            <a:xfrm>
              <a:off x="6101333" y="4216145"/>
              <a:ext cx="394970" cy="394970"/>
            </a:xfrm>
            <a:custGeom>
              <a:avLst/>
              <a:gdLst/>
              <a:ahLst/>
              <a:cxnLst/>
              <a:rect l="l" t="t" r="r" b="b"/>
              <a:pathLst>
                <a:path w="394970" h="394970">
                  <a:moveTo>
                    <a:pt x="321055" y="0"/>
                  </a:moveTo>
                  <a:lnTo>
                    <a:pt x="73660" y="0"/>
                  </a:lnTo>
                  <a:lnTo>
                    <a:pt x="45005" y="5794"/>
                  </a:lnTo>
                  <a:lnTo>
                    <a:pt x="21589" y="21589"/>
                  </a:lnTo>
                  <a:lnTo>
                    <a:pt x="5794" y="45005"/>
                  </a:lnTo>
                  <a:lnTo>
                    <a:pt x="0" y="73659"/>
                  </a:lnTo>
                  <a:lnTo>
                    <a:pt x="0" y="321055"/>
                  </a:lnTo>
                  <a:lnTo>
                    <a:pt x="5794" y="349710"/>
                  </a:lnTo>
                  <a:lnTo>
                    <a:pt x="21589" y="373125"/>
                  </a:lnTo>
                  <a:lnTo>
                    <a:pt x="45005" y="388921"/>
                  </a:lnTo>
                  <a:lnTo>
                    <a:pt x="73660" y="394715"/>
                  </a:lnTo>
                  <a:lnTo>
                    <a:pt x="321055" y="394715"/>
                  </a:lnTo>
                  <a:lnTo>
                    <a:pt x="349710" y="388921"/>
                  </a:lnTo>
                  <a:lnTo>
                    <a:pt x="373125" y="373125"/>
                  </a:lnTo>
                  <a:lnTo>
                    <a:pt x="388921" y="349710"/>
                  </a:lnTo>
                  <a:lnTo>
                    <a:pt x="394715" y="321055"/>
                  </a:lnTo>
                  <a:lnTo>
                    <a:pt x="394715" y="73659"/>
                  </a:lnTo>
                  <a:lnTo>
                    <a:pt x="388921" y="45005"/>
                  </a:lnTo>
                  <a:lnTo>
                    <a:pt x="373126" y="21589"/>
                  </a:lnTo>
                  <a:lnTo>
                    <a:pt x="349710" y="5794"/>
                  </a:lnTo>
                  <a:lnTo>
                    <a:pt x="321055" y="0"/>
                  </a:lnTo>
                  <a:close/>
                </a:path>
              </a:pathLst>
            </a:custGeom>
            <a:solidFill>
              <a:srgbClr val="DFD6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101333" y="4216145"/>
              <a:ext cx="394970" cy="394970"/>
            </a:xfrm>
            <a:custGeom>
              <a:avLst/>
              <a:gdLst/>
              <a:ahLst/>
              <a:cxnLst/>
              <a:rect l="l" t="t" r="r" b="b"/>
              <a:pathLst>
                <a:path w="394970" h="394970">
                  <a:moveTo>
                    <a:pt x="0" y="73659"/>
                  </a:moveTo>
                  <a:lnTo>
                    <a:pt x="5794" y="45005"/>
                  </a:lnTo>
                  <a:lnTo>
                    <a:pt x="21589" y="21589"/>
                  </a:lnTo>
                  <a:lnTo>
                    <a:pt x="45005" y="5794"/>
                  </a:lnTo>
                  <a:lnTo>
                    <a:pt x="73660" y="0"/>
                  </a:lnTo>
                  <a:lnTo>
                    <a:pt x="321055" y="0"/>
                  </a:lnTo>
                  <a:lnTo>
                    <a:pt x="349710" y="5794"/>
                  </a:lnTo>
                  <a:lnTo>
                    <a:pt x="373126" y="21589"/>
                  </a:lnTo>
                  <a:lnTo>
                    <a:pt x="388921" y="45005"/>
                  </a:lnTo>
                  <a:lnTo>
                    <a:pt x="394715" y="73659"/>
                  </a:lnTo>
                  <a:lnTo>
                    <a:pt x="394715" y="321055"/>
                  </a:lnTo>
                  <a:lnTo>
                    <a:pt x="388921" y="349710"/>
                  </a:lnTo>
                  <a:lnTo>
                    <a:pt x="373125" y="373125"/>
                  </a:lnTo>
                  <a:lnTo>
                    <a:pt x="349710" y="388921"/>
                  </a:lnTo>
                  <a:lnTo>
                    <a:pt x="321055" y="394715"/>
                  </a:lnTo>
                  <a:lnTo>
                    <a:pt x="73660" y="394715"/>
                  </a:lnTo>
                  <a:lnTo>
                    <a:pt x="45005" y="388921"/>
                  </a:lnTo>
                  <a:lnTo>
                    <a:pt x="21589" y="373125"/>
                  </a:lnTo>
                  <a:lnTo>
                    <a:pt x="5794" y="349710"/>
                  </a:lnTo>
                  <a:lnTo>
                    <a:pt x="0" y="321055"/>
                  </a:lnTo>
                  <a:lnTo>
                    <a:pt x="0" y="73659"/>
                  </a:lnTo>
                  <a:close/>
                </a:path>
              </a:pathLst>
            </a:custGeom>
            <a:ln w="7620">
              <a:solidFill>
                <a:srgbClr val="C5BC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208521" y="4230700"/>
            <a:ext cx="186690" cy="3733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250" b="1" spc="-50" dirty="0">
                <a:solidFill>
                  <a:srgbClr val="272424"/>
                </a:solidFill>
                <a:latin typeface="Arial"/>
                <a:cs typeface="Arial"/>
              </a:rPr>
              <a:t>2</a:t>
            </a:r>
            <a:endParaRPr sz="22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750811" y="4236466"/>
            <a:ext cx="6322695" cy="6902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b="1" spc="-60" dirty="0">
                <a:solidFill>
                  <a:srgbClr val="272424"/>
                </a:solidFill>
                <a:latin typeface="Arial"/>
                <a:cs typeface="Arial"/>
              </a:rPr>
              <a:t>Конференц-</a:t>
            </a:r>
            <a:r>
              <a:rPr sz="1900" b="1" spc="-25" dirty="0">
                <a:solidFill>
                  <a:srgbClr val="272424"/>
                </a:solidFill>
                <a:latin typeface="Arial"/>
                <a:cs typeface="Arial"/>
              </a:rPr>
              <a:t>зал</a:t>
            </a:r>
            <a:endParaRPr sz="1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30"/>
              </a:spcBef>
            </a:pPr>
            <a:r>
              <a:rPr sz="1350" spc="-20" dirty="0">
                <a:solidFill>
                  <a:srgbClr val="272424"/>
                </a:solidFill>
                <a:latin typeface="Microsoft Sans Serif"/>
                <a:cs typeface="Microsoft Sans Serif"/>
              </a:rPr>
              <a:t>Вместимостью</a:t>
            </a:r>
            <a:r>
              <a:rPr sz="1350" spc="-4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dirty="0">
                <a:solidFill>
                  <a:srgbClr val="272424"/>
                </a:solidFill>
                <a:latin typeface="Microsoft Sans Serif"/>
                <a:cs typeface="Microsoft Sans Serif"/>
              </a:rPr>
              <a:t>до</a:t>
            </a:r>
            <a:r>
              <a:rPr sz="1350" spc="-1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dirty="0">
                <a:solidFill>
                  <a:srgbClr val="272424"/>
                </a:solidFill>
                <a:latin typeface="Microsoft Sans Serif"/>
                <a:cs typeface="Microsoft Sans Serif"/>
              </a:rPr>
              <a:t>100</a:t>
            </a:r>
            <a:r>
              <a:rPr sz="1350" spc="-3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spc="-25" dirty="0">
                <a:solidFill>
                  <a:srgbClr val="272424"/>
                </a:solidFill>
                <a:latin typeface="Microsoft Sans Serif"/>
                <a:cs typeface="Microsoft Sans Serif"/>
              </a:rPr>
              <a:t>человек</a:t>
            </a:r>
            <a:r>
              <a:rPr sz="1350" spc="-3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dirty="0">
                <a:solidFill>
                  <a:srgbClr val="272424"/>
                </a:solidFill>
                <a:latin typeface="Microsoft Sans Serif"/>
                <a:cs typeface="Microsoft Sans Serif"/>
              </a:rPr>
              <a:t>для</a:t>
            </a:r>
            <a:r>
              <a:rPr sz="1350" spc="1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spc="-20" dirty="0">
                <a:solidFill>
                  <a:srgbClr val="272424"/>
                </a:solidFill>
                <a:latin typeface="Microsoft Sans Serif"/>
                <a:cs typeface="Microsoft Sans Serif"/>
              </a:rPr>
              <a:t>проведения</a:t>
            </a:r>
            <a:r>
              <a:rPr sz="1350" spc="-3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spc="-10" dirty="0">
                <a:solidFill>
                  <a:srgbClr val="272424"/>
                </a:solidFill>
                <a:latin typeface="Microsoft Sans Serif"/>
                <a:cs typeface="Microsoft Sans Serif"/>
              </a:rPr>
              <a:t>деловых</a:t>
            </a:r>
            <a:r>
              <a:rPr sz="1350" spc="-3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spc="-10" dirty="0">
                <a:solidFill>
                  <a:srgbClr val="272424"/>
                </a:solidFill>
                <a:latin typeface="Microsoft Sans Serif"/>
                <a:cs typeface="Microsoft Sans Serif"/>
              </a:rPr>
              <a:t>встреч</a:t>
            </a:r>
            <a:r>
              <a:rPr sz="1350" spc="-4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dirty="0">
                <a:solidFill>
                  <a:srgbClr val="272424"/>
                </a:solidFill>
                <a:latin typeface="Microsoft Sans Serif"/>
                <a:cs typeface="Microsoft Sans Serif"/>
              </a:rPr>
              <a:t>и</a:t>
            </a:r>
            <a:r>
              <a:rPr sz="1350" spc="-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spc="-10" dirty="0">
                <a:solidFill>
                  <a:srgbClr val="272424"/>
                </a:solidFill>
                <a:latin typeface="Microsoft Sans Serif"/>
                <a:cs typeface="Microsoft Sans Serif"/>
              </a:rPr>
              <a:t>мероприятий.</a:t>
            </a:r>
            <a:endParaRPr sz="1350">
              <a:latin typeface="Microsoft Sans Serif"/>
              <a:cs typeface="Microsoft Sans Serif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6097523" y="5271515"/>
            <a:ext cx="402590" cy="403860"/>
            <a:chOff x="6097523" y="5271515"/>
            <a:chExt cx="402590" cy="403860"/>
          </a:xfrm>
        </p:grpSpPr>
        <p:sp>
          <p:nvSpPr>
            <p:cNvPr id="17" name="object 17"/>
            <p:cNvSpPr/>
            <p:nvPr/>
          </p:nvSpPr>
          <p:spPr>
            <a:xfrm>
              <a:off x="6101333" y="5275325"/>
              <a:ext cx="394970" cy="396240"/>
            </a:xfrm>
            <a:custGeom>
              <a:avLst/>
              <a:gdLst/>
              <a:ahLst/>
              <a:cxnLst/>
              <a:rect l="l" t="t" r="r" b="b"/>
              <a:pathLst>
                <a:path w="394970" h="396239">
                  <a:moveTo>
                    <a:pt x="321055" y="0"/>
                  </a:moveTo>
                  <a:lnTo>
                    <a:pt x="73660" y="0"/>
                  </a:lnTo>
                  <a:lnTo>
                    <a:pt x="45005" y="5794"/>
                  </a:lnTo>
                  <a:lnTo>
                    <a:pt x="21589" y="21589"/>
                  </a:lnTo>
                  <a:lnTo>
                    <a:pt x="5794" y="45005"/>
                  </a:lnTo>
                  <a:lnTo>
                    <a:pt x="0" y="73660"/>
                  </a:lnTo>
                  <a:lnTo>
                    <a:pt x="0" y="322580"/>
                  </a:lnTo>
                  <a:lnTo>
                    <a:pt x="5794" y="351234"/>
                  </a:lnTo>
                  <a:lnTo>
                    <a:pt x="21589" y="374650"/>
                  </a:lnTo>
                  <a:lnTo>
                    <a:pt x="45005" y="390445"/>
                  </a:lnTo>
                  <a:lnTo>
                    <a:pt x="73660" y="396240"/>
                  </a:lnTo>
                  <a:lnTo>
                    <a:pt x="321055" y="396240"/>
                  </a:lnTo>
                  <a:lnTo>
                    <a:pt x="349710" y="390445"/>
                  </a:lnTo>
                  <a:lnTo>
                    <a:pt x="373125" y="374650"/>
                  </a:lnTo>
                  <a:lnTo>
                    <a:pt x="388921" y="351234"/>
                  </a:lnTo>
                  <a:lnTo>
                    <a:pt x="394715" y="322580"/>
                  </a:lnTo>
                  <a:lnTo>
                    <a:pt x="394715" y="73660"/>
                  </a:lnTo>
                  <a:lnTo>
                    <a:pt x="388921" y="45005"/>
                  </a:lnTo>
                  <a:lnTo>
                    <a:pt x="373126" y="21590"/>
                  </a:lnTo>
                  <a:lnTo>
                    <a:pt x="349710" y="5794"/>
                  </a:lnTo>
                  <a:lnTo>
                    <a:pt x="321055" y="0"/>
                  </a:lnTo>
                  <a:close/>
                </a:path>
              </a:pathLst>
            </a:custGeom>
            <a:solidFill>
              <a:srgbClr val="DFD6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101333" y="5275325"/>
              <a:ext cx="394970" cy="396240"/>
            </a:xfrm>
            <a:custGeom>
              <a:avLst/>
              <a:gdLst/>
              <a:ahLst/>
              <a:cxnLst/>
              <a:rect l="l" t="t" r="r" b="b"/>
              <a:pathLst>
                <a:path w="394970" h="396239">
                  <a:moveTo>
                    <a:pt x="0" y="73660"/>
                  </a:moveTo>
                  <a:lnTo>
                    <a:pt x="5794" y="45005"/>
                  </a:lnTo>
                  <a:lnTo>
                    <a:pt x="21589" y="21589"/>
                  </a:lnTo>
                  <a:lnTo>
                    <a:pt x="45005" y="5794"/>
                  </a:lnTo>
                  <a:lnTo>
                    <a:pt x="73660" y="0"/>
                  </a:lnTo>
                  <a:lnTo>
                    <a:pt x="321055" y="0"/>
                  </a:lnTo>
                  <a:lnTo>
                    <a:pt x="349710" y="5794"/>
                  </a:lnTo>
                  <a:lnTo>
                    <a:pt x="373126" y="21590"/>
                  </a:lnTo>
                  <a:lnTo>
                    <a:pt x="388921" y="45005"/>
                  </a:lnTo>
                  <a:lnTo>
                    <a:pt x="394715" y="73660"/>
                  </a:lnTo>
                  <a:lnTo>
                    <a:pt x="394715" y="322580"/>
                  </a:lnTo>
                  <a:lnTo>
                    <a:pt x="388921" y="351234"/>
                  </a:lnTo>
                  <a:lnTo>
                    <a:pt x="373125" y="374650"/>
                  </a:lnTo>
                  <a:lnTo>
                    <a:pt x="349710" y="390445"/>
                  </a:lnTo>
                  <a:lnTo>
                    <a:pt x="321055" y="396240"/>
                  </a:lnTo>
                  <a:lnTo>
                    <a:pt x="73660" y="396240"/>
                  </a:lnTo>
                  <a:lnTo>
                    <a:pt x="45005" y="390445"/>
                  </a:lnTo>
                  <a:lnTo>
                    <a:pt x="21589" y="374650"/>
                  </a:lnTo>
                  <a:lnTo>
                    <a:pt x="5794" y="351234"/>
                  </a:lnTo>
                  <a:lnTo>
                    <a:pt x="0" y="322580"/>
                  </a:lnTo>
                  <a:lnTo>
                    <a:pt x="0" y="73660"/>
                  </a:lnTo>
                  <a:close/>
                </a:path>
              </a:pathLst>
            </a:custGeom>
            <a:ln w="7620">
              <a:solidFill>
                <a:srgbClr val="C5BC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6208267" y="5291404"/>
            <a:ext cx="186690" cy="3733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250" b="1" spc="-50" dirty="0">
                <a:solidFill>
                  <a:srgbClr val="272424"/>
                </a:solidFill>
                <a:latin typeface="Arial"/>
                <a:cs typeface="Arial"/>
              </a:rPr>
              <a:t>3</a:t>
            </a:r>
            <a:endParaRPr sz="22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750811" y="5297170"/>
            <a:ext cx="6494145" cy="6902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b="1" spc="-45" dirty="0">
                <a:solidFill>
                  <a:srgbClr val="272424"/>
                </a:solidFill>
                <a:latin typeface="Arial"/>
                <a:cs typeface="Arial"/>
              </a:rPr>
              <a:t>Бесплатные</a:t>
            </a:r>
            <a:r>
              <a:rPr sz="1900" b="1" spc="-3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272424"/>
                </a:solidFill>
                <a:latin typeface="Arial"/>
                <a:cs typeface="Arial"/>
              </a:rPr>
              <a:t>услуги</a:t>
            </a:r>
            <a:endParaRPr sz="1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30"/>
              </a:spcBef>
            </a:pPr>
            <a:r>
              <a:rPr sz="1350" spc="-10" dirty="0">
                <a:solidFill>
                  <a:srgbClr val="272424"/>
                </a:solidFill>
                <a:latin typeface="Microsoft Sans Serif"/>
                <a:cs typeface="Microsoft Sans Serif"/>
              </a:rPr>
              <a:t>Широкий</a:t>
            </a:r>
            <a:r>
              <a:rPr sz="1350" spc="-5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spc="-25" dirty="0">
                <a:solidFill>
                  <a:srgbClr val="272424"/>
                </a:solidFill>
                <a:latin typeface="Microsoft Sans Serif"/>
                <a:cs typeface="Microsoft Sans Serif"/>
              </a:rPr>
              <a:t>спектр</a:t>
            </a:r>
            <a:r>
              <a:rPr sz="1350" spc="-6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spc="-10" dirty="0">
                <a:solidFill>
                  <a:srgbClr val="272424"/>
                </a:solidFill>
                <a:latin typeface="Microsoft Sans Serif"/>
                <a:cs typeface="Microsoft Sans Serif"/>
              </a:rPr>
              <a:t>услуг,</a:t>
            </a:r>
            <a:r>
              <a:rPr sz="1350" spc="-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spc="-20" dirty="0">
                <a:solidFill>
                  <a:srgbClr val="272424"/>
                </a:solidFill>
                <a:latin typeface="Microsoft Sans Serif"/>
                <a:cs typeface="Microsoft Sans Serif"/>
              </a:rPr>
              <a:t>включая</a:t>
            </a:r>
            <a:r>
              <a:rPr sz="1350" spc="-4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spc="-10" dirty="0">
                <a:solidFill>
                  <a:srgbClr val="272424"/>
                </a:solidFill>
                <a:latin typeface="Microsoft Sans Serif"/>
                <a:cs typeface="Microsoft Sans Serif"/>
              </a:rPr>
              <a:t>вызов</a:t>
            </a:r>
            <a:r>
              <a:rPr sz="1350" spc="-5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spc="-25" dirty="0">
                <a:solidFill>
                  <a:srgbClr val="272424"/>
                </a:solidFill>
                <a:latin typeface="Microsoft Sans Serif"/>
                <a:cs typeface="Microsoft Sans Serif"/>
              </a:rPr>
              <a:t>такси,</a:t>
            </a:r>
            <a:r>
              <a:rPr sz="1350" spc="-5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spc="-30" dirty="0" err="1" smtClean="0">
                <a:solidFill>
                  <a:srgbClr val="272424"/>
                </a:solidFill>
                <a:latin typeface="Microsoft Sans Serif"/>
                <a:cs typeface="Microsoft Sans Serif"/>
              </a:rPr>
              <a:t>побудку</a:t>
            </a:r>
            <a:r>
              <a:rPr sz="1350" spc="-10" dirty="0" smtClean="0">
                <a:solidFill>
                  <a:srgbClr val="272424"/>
                </a:solidFill>
                <a:latin typeface="Microsoft Sans Serif"/>
                <a:cs typeface="Microsoft Sans Serif"/>
              </a:rPr>
              <a:t>.</a:t>
            </a:r>
            <a:endParaRPr sz="1350" dirty="0">
              <a:latin typeface="Microsoft Sans Serif"/>
              <a:cs typeface="Microsoft Sans Serif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6097523" y="6332220"/>
            <a:ext cx="402590" cy="402590"/>
            <a:chOff x="6097523" y="6332220"/>
            <a:chExt cx="402590" cy="402590"/>
          </a:xfrm>
        </p:grpSpPr>
        <p:sp>
          <p:nvSpPr>
            <p:cNvPr id="22" name="object 22"/>
            <p:cNvSpPr/>
            <p:nvPr/>
          </p:nvSpPr>
          <p:spPr>
            <a:xfrm>
              <a:off x="6101333" y="6336030"/>
              <a:ext cx="394970" cy="394970"/>
            </a:xfrm>
            <a:custGeom>
              <a:avLst/>
              <a:gdLst/>
              <a:ahLst/>
              <a:cxnLst/>
              <a:rect l="l" t="t" r="r" b="b"/>
              <a:pathLst>
                <a:path w="394970" h="394970">
                  <a:moveTo>
                    <a:pt x="321055" y="0"/>
                  </a:moveTo>
                  <a:lnTo>
                    <a:pt x="73660" y="0"/>
                  </a:lnTo>
                  <a:lnTo>
                    <a:pt x="45005" y="5794"/>
                  </a:lnTo>
                  <a:lnTo>
                    <a:pt x="21589" y="21590"/>
                  </a:lnTo>
                  <a:lnTo>
                    <a:pt x="5794" y="45005"/>
                  </a:lnTo>
                  <a:lnTo>
                    <a:pt x="0" y="73660"/>
                  </a:lnTo>
                  <a:lnTo>
                    <a:pt x="0" y="321056"/>
                  </a:lnTo>
                  <a:lnTo>
                    <a:pt x="5794" y="349710"/>
                  </a:lnTo>
                  <a:lnTo>
                    <a:pt x="21589" y="373126"/>
                  </a:lnTo>
                  <a:lnTo>
                    <a:pt x="45005" y="388921"/>
                  </a:lnTo>
                  <a:lnTo>
                    <a:pt x="73660" y="394716"/>
                  </a:lnTo>
                  <a:lnTo>
                    <a:pt x="321055" y="394716"/>
                  </a:lnTo>
                  <a:lnTo>
                    <a:pt x="349710" y="388921"/>
                  </a:lnTo>
                  <a:lnTo>
                    <a:pt x="373125" y="373126"/>
                  </a:lnTo>
                  <a:lnTo>
                    <a:pt x="388921" y="349710"/>
                  </a:lnTo>
                  <a:lnTo>
                    <a:pt x="394715" y="321056"/>
                  </a:lnTo>
                  <a:lnTo>
                    <a:pt x="394715" y="73660"/>
                  </a:lnTo>
                  <a:lnTo>
                    <a:pt x="388921" y="45005"/>
                  </a:lnTo>
                  <a:lnTo>
                    <a:pt x="373126" y="21590"/>
                  </a:lnTo>
                  <a:lnTo>
                    <a:pt x="349710" y="5794"/>
                  </a:lnTo>
                  <a:lnTo>
                    <a:pt x="321055" y="0"/>
                  </a:lnTo>
                  <a:close/>
                </a:path>
              </a:pathLst>
            </a:custGeom>
            <a:solidFill>
              <a:srgbClr val="DFD6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101333" y="6336030"/>
              <a:ext cx="394970" cy="394970"/>
            </a:xfrm>
            <a:custGeom>
              <a:avLst/>
              <a:gdLst/>
              <a:ahLst/>
              <a:cxnLst/>
              <a:rect l="l" t="t" r="r" b="b"/>
              <a:pathLst>
                <a:path w="394970" h="394970">
                  <a:moveTo>
                    <a:pt x="0" y="73660"/>
                  </a:moveTo>
                  <a:lnTo>
                    <a:pt x="5794" y="45005"/>
                  </a:lnTo>
                  <a:lnTo>
                    <a:pt x="21589" y="21590"/>
                  </a:lnTo>
                  <a:lnTo>
                    <a:pt x="45005" y="5794"/>
                  </a:lnTo>
                  <a:lnTo>
                    <a:pt x="73660" y="0"/>
                  </a:lnTo>
                  <a:lnTo>
                    <a:pt x="321055" y="0"/>
                  </a:lnTo>
                  <a:lnTo>
                    <a:pt x="349710" y="5794"/>
                  </a:lnTo>
                  <a:lnTo>
                    <a:pt x="373126" y="21590"/>
                  </a:lnTo>
                  <a:lnTo>
                    <a:pt x="388921" y="45005"/>
                  </a:lnTo>
                  <a:lnTo>
                    <a:pt x="394715" y="73660"/>
                  </a:lnTo>
                  <a:lnTo>
                    <a:pt x="394715" y="321056"/>
                  </a:lnTo>
                  <a:lnTo>
                    <a:pt x="388921" y="349710"/>
                  </a:lnTo>
                  <a:lnTo>
                    <a:pt x="373125" y="373126"/>
                  </a:lnTo>
                  <a:lnTo>
                    <a:pt x="349710" y="388921"/>
                  </a:lnTo>
                  <a:lnTo>
                    <a:pt x="321055" y="394716"/>
                  </a:lnTo>
                  <a:lnTo>
                    <a:pt x="73660" y="394716"/>
                  </a:lnTo>
                  <a:lnTo>
                    <a:pt x="45005" y="388921"/>
                  </a:lnTo>
                  <a:lnTo>
                    <a:pt x="21589" y="373126"/>
                  </a:lnTo>
                  <a:lnTo>
                    <a:pt x="5794" y="349710"/>
                  </a:lnTo>
                  <a:lnTo>
                    <a:pt x="0" y="321056"/>
                  </a:lnTo>
                  <a:lnTo>
                    <a:pt x="0" y="73660"/>
                  </a:lnTo>
                  <a:close/>
                </a:path>
              </a:pathLst>
            </a:custGeom>
            <a:ln w="7620">
              <a:solidFill>
                <a:srgbClr val="C5BC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6208521" y="6352108"/>
            <a:ext cx="186690" cy="3733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250" b="1" spc="-50" dirty="0">
                <a:solidFill>
                  <a:srgbClr val="272424"/>
                </a:solidFill>
                <a:latin typeface="Arial"/>
                <a:cs typeface="Arial"/>
              </a:rPr>
              <a:t>4</a:t>
            </a:r>
            <a:endParaRPr sz="22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750811" y="6357873"/>
            <a:ext cx="6306820" cy="6902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b="1" spc="-45" dirty="0">
                <a:solidFill>
                  <a:srgbClr val="272424"/>
                </a:solidFill>
                <a:latin typeface="Arial"/>
                <a:cs typeface="Arial"/>
              </a:rPr>
              <a:t>Дополнительные</a:t>
            </a:r>
            <a:r>
              <a:rPr sz="1900" b="1" spc="-6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272424"/>
                </a:solidFill>
                <a:latin typeface="Arial"/>
                <a:cs typeface="Arial"/>
              </a:rPr>
              <a:t>услуги</a:t>
            </a:r>
            <a:endParaRPr sz="1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30"/>
              </a:spcBef>
            </a:pPr>
            <a:r>
              <a:rPr sz="1350" spc="-35" dirty="0">
                <a:solidFill>
                  <a:srgbClr val="272424"/>
                </a:solidFill>
                <a:latin typeface="Microsoft Sans Serif"/>
                <a:cs typeface="Microsoft Sans Serif"/>
              </a:rPr>
              <a:t>Фитнес-</a:t>
            </a:r>
            <a:r>
              <a:rPr sz="1350" spc="-20" dirty="0">
                <a:solidFill>
                  <a:srgbClr val="272424"/>
                </a:solidFill>
                <a:latin typeface="Microsoft Sans Serif"/>
                <a:cs typeface="Microsoft Sans Serif"/>
              </a:rPr>
              <a:t>центр,</a:t>
            </a:r>
            <a:r>
              <a:rPr sz="1350" spc="-5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spc="-10" dirty="0">
                <a:solidFill>
                  <a:srgbClr val="272424"/>
                </a:solidFill>
                <a:latin typeface="Microsoft Sans Serif"/>
                <a:cs typeface="Microsoft Sans Serif"/>
              </a:rPr>
              <a:t>бассейн,</a:t>
            </a:r>
            <a:r>
              <a:rPr sz="1350" spc="-6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spc="-10" dirty="0">
                <a:solidFill>
                  <a:srgbClr val="272424"/>
                </a:solidFill>
                <a:latin typeface="Microsoft Sans Serif"/>
                <a:cs typeface="Microsoft Sans Serif"/>
              </a:rPr>
              <a:t>игровой</a:t>
            </a:r>
            <a:r>
              <a:rPr sz="1350" spc="-5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dirty="0">
                <a:solidFill>
                  <a:srgbClr val="272424"/>
                </a:solidFill>
                <a:latin typeface="Microsoft Sans Serif"/>
                <a:cs typeface="Microsoft Sans Serif"/>
              </a:rPr>
              <a:t>зал</a:t>
            </a:r>
            <a:r>
              <a:rPr sz="1350" spc="-2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dirty="0">
                <a:solidFill>
                  <a:srgbClr val="272424"/>
                </a:solidFill>
                <a:latin typeface="Microsoft Sans Serif"/>
                <a:cs typeface="Microsoft Sans Serif"/>
              </a:rPr>
              <a:t>-</a:t>
            </a:r>
            <a:r>
              <a:rPr sz="1350" spc="-2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dirty="0">
                <a:solidFill>
                  <a:srgbClr val="272424"/>
                </a:solidFill>
                <a:latin typeface="Microsoft Sans Serif"/>
                <a:cs typeface="Microsoft Sans Serif"/>
              </a:rPr>
              <a:t>все</a:t>
            </a:r>
            <a:r>
              <a:rPr sz="1350" spc="-2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dirty="0">
                <a:solidFill>
                  <a:srgbClr val="272424"/>
                </a:solidFill>
                <a:latin typeface="Microsoft Sans Serif"/>
                <a:cs typeface="Microsoft Sans Serif"/>
              </a:rPr>
              <a:t>для</a:t>
            </a:r>
            <a:r>
              <a:rPr sz="1350" spc="-1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spc="-25" dirty="0">
                <a:solidFill>
                  <a:srgbClr val="272424"/>
                </a:solidFill>
                <a:latin typeface="Microsoft Sans Serif"/>
                <a:cs typeface="Microsoft Sans Serif"/>
              </a:rPr>
              <a:t>активного</a:t>
            </a:r>
            <a:r>
              <a:rPr sz="1350" spc="-5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dirty="0">
                <a:solidFill>
                  <a:srgbClr val="272424"/>
                </a:solidFill>
                <a:latin typeface="Microsoft Sans Serif"/>
                <a:cs typeface="Microsoft Sans Serif"/>
              </a:rPr>
              <a:t>и</a:t>
            </a:r>
            <a:r>
              <a:rPr sz="1350" spc="-2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spc="-30" dirty="0">
                <a:solidFill>
                  <a:srgbClr val="272424"/>
                </a:solidFill>
                <a:latin typeface="Microsoft Sans Serif"/>
                <a:cs typeface="Microsoft Sans Serif"/>
              </a:rPr>
              <a:t>комфортного</a:t>
            </a:r>
            <a:r>
              <a:rPr sz="1350" spc="-7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spc="-10" dirty="0">
                <a:solidFill>
                  <a:srgbClr val="272424"/>
                </a:solidFill>
                <a:latin typeface="Microsoft Sans Serif"/>
                <a:cs typeface="Microsoft Sans Serif"/>
              </a:rPr>
              <a:t>отдыха.</a:t>
            </a:r>
            <a:endParaRPr sz="135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80201" y="864844"/>
            <a:ext cx="7002399" cy="1169551"/>
          </a:xfrm>
        </p:spPr>
        <p:txBody>
          <a:bodyPr/>
          <a:lstStyle/>
          <a:p>
            <a:r>
              <a:rPr lang="ru-RU" dirty="0" smtClean="0"/>
              <a:t>Одноместный номер (</a:t>
            </a:r>
            <a:r>
              <a:rPr lang="en-US" dirty="0" err="1"/>
              <a:t>s</a:t>
            </a:r>
            <a:r>
              <a:rPr lang="en-US" dirty="0" err="1" smtClean="0"/>
              <a:t>ng</a:t>
            </a:r>
            <a:r>
              <a:rPr lang="en-US" dirty="0" smtClean="0"/>
              <a:t>)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1520" y="1892808"/>
            <a:ext cx="6126480" cy="1261884"/>
          </a:xfrm>
        </p:spPr>
        <p:txBody>
          <a:bodyPr/>
          <a:lstStyle/>
          <a:p>
            <a:r>
              <a:rPr lang="ru-RU" sz="3200" dirty="0"/>
              <a:t>Площадь номера: 12,6 кв. м.</a:t>
            </a:r>
          </a:p>
          <a:p>
            <a:r>
              <a:rPr lang="ru-RU" sz="3200" dirty="0"/>
              <a:t>Расположение: 2,3,4 этажи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201" y="2020540"/>
            <a:ext cx="7787640" cy="51897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29000"/>
            <a:ext cx="5691828" cy="379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93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80201" y="864844"/>
            <a:ext cx="6697599" cy="1169551"/>
          </a:xfrm>
        </p:spPr>
        <p:txBody>
          <a:bodyPr/>
          <a:lstStyle/>
          <a:p>
            <a:r>
              <a:rPr lang="ru-RU" dirty="0" smtClean="0"/>
              <a:t>Двухместный номер </a:t>
            </a:r>
            <a:r>
              <a:rPr lang="en-US" dirty="0" smtClean="0"/>
              <a:t>(twin)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1520" y="1892808"/>
            <a:ext cx="5821680" cy="2123658"/>
          </a:xfrm>
        </p:spPr>
        <p:txBody>
          <a:bodyPr/>
          <a:lstStyle/>
          <a:p>
            <a:r>
              <a:rPr lang="ru-RU" sz="2400" dirty="0"/>
              <a:t>Площадь номера: 20,6 кв. м</a:t>
            </a:r>
          </a:p>
          <a:p>
            <a:r>
              <a:rPr lang="ru-RU" sz="2400" dirty="0"/>
              <a:t>Вид размещения: двухместное </a:t>
            </a:r>
          </a:p>
          <a:p>
            <a:r>
              <a:rPr lang="ru-RU" sz="2400" dirty="0"/>
              <a:t>с раздельными </a:t>
            </a:r>
            <a:r>
              <a:rPr lang="ru-RU" sz="2400" dirty="0" smtClean="0"/>
              <a:t>кроватями</a:t>
            </a:r>
            <a:r>
              <a:rPr lang="en-US" sz="2400" dirty="0" smtClean="0"/>
              <a:t> (</a:t>
            </a:r>
            <a:r>
              <a:rPr lang="ru-RU" sz="2400" dirty="0" smtClean="0"/>
              <a:t>по запросу кровати можно соединить)</a:t>
            </a:r>
            <a:endParaRPr lang="ru-RU" sz="2400" dirty="0"/>
          </a:p>
          <a:p>
            <a:r>
              <a:rPr lang="ru-RU" sz="2400" dirty="0"/>
              <a:t>Расположение: 3,4 этажи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4343400"/>
            <a:ext cx="5043917" cy="33612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119093"/>
            <a:ext cx="8383647" cy="558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73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80201" y="864844"/>
            <a:ext cx="6146165" cy="584775"/>
          </a:xfrm>
        </p:spPr>
        <p:txBody>
          <a:bodyPr/>
          <a:lstStyle/>
          <a:p>
            <a:r>
              <a:rPr lang="ru-RU" dirty="0" smtClean="0"/>
              <a:t>Трехместный номер </a:t>
            </a:r>
            <a:r>
              <a:rPr lang="en-US" dirty="0" smtClean="0"/>
              <a:t>(</a:t>
            </a:r>
            <a:r>
              <a:rPr lang="en-US" dirty="0" err="1" smtClean="0"/>
              <a:t>Trl</a:t>
            </a:r>
            <a:r>
              <a:rPr lang="en-US" dirty="0" smtClean="0"/>
              <a:t>)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1520" y="1892808"/>
            <a:ext cx="4678680" cy="1846659"/>
          </a:xfrm>
        </p:spPr>
        <p:txBody>
          <a:bodyPr/>
          <a:lstStyle/>
          <a:p>
            <a:r>
              <a:rPr lang="ru-RU" sz="2400" dirty="0"/>
              <a:t>Площадь номера: 20,6 кв. м</a:t>
            </a:r>
          </a:p>
          <a:p>
            <a:r>
              <a:rPr lang="ru-RU" sz="2400" dirty="0"/>
              <a:t>Вид размещения: трехместное </a:t>
            </a:r>
          </a:p>
          <a:p>
            <a:r>
              <a:rPr lang="ru-RU" sz="2400" dirty="0"/>
              <a:t>с раздельными кроватями</a:t>
            </a:r>
          </a:p>
          <a:p>
            <a:r>
              <a:rPr lang="ru-RU" sz="2400" dirty="0"/>
              <a:t>Расположение: 1,2 этажи</a:t>
            </a:r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889344"/>
            <a:ext cx="8768718" cy="58421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350328"/>
            <a:ext cx="5078944" cy="338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4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F9F1E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4493240" cy="8229600"/>
            <a:chOff x="0" y="0"/>
            <a:chExt cx="14493240" cy="82296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4493240" cy="8229600"/>
            </a:xfrm>
            <a:custGeom>
              <a:avLst/>
              <a:gdLst/>
              <a:ahLst/>
              <a:cxnLst/>
              <a:rect l="l" t="t" r="r" b="b"/>
              <a:pathLst>
                <a:path w="14493240" h="8229600">
                  <a:moveTo>
                    <a:pt x="14493240" y="8229597"/>
                  </a:moveTo>
                  <a:lnTo>
                    <a:pt x="14493240" y="0"/>
                  </a:lnTo>
                  <a:lnTo>
                    <a:pt x="0" y="0"/>
                  </a:lnTo>
                  <a:lnTo>
                    <a:pt x="0" y="8229597"/>
                  </a:lnTo>
                  <a:lnTo>
                    <a:pt x="14493240" y="8229597"/>
                  </a:lnTo>
                  <a:close/>
                </a:path>
              </a:pathLst>
            </a:custGeom>
            <a:solidFill>
              <a:srgbClr val="FCF9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486400" cy="822959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170803" y="481076"/>
            <a:ext cx="4152265" cy="5962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750" spc="-90" dirty="0"/>
              <a:t>Отличный</a:t>
            </a:r>
            <a:r>
              <a:rPr sz="3750" spc="-130" dirty="0"/>
              <a:t> </a:t>
            </a:r>
            <a:r>
              <a:rPr sz="3750" spc="-35" dirty="0"/>
              <a:t>сервис</a:t>
            </a:r>
            <a:endParaRPr sz="3750"/>
          </a:p>
        </p:txBody>
      </p:sp>
      <p:grpSp>
        <p:nvGrpSpPr>
          <p:cNvPr id="7" name="object 7"/>
          <p:cNvGrpSpPr/>
          <p:nvPr/>
        </p:nvGrpSpPr>
        <p:grpSpPr>
          <a:xfrm>
            <a:off x="0" y="0"/>
            <a:ext cx="6522720" cy="8229598"/>
            <a:chOff x="0" y="0"/>
            <a:chExt cx="6522720" cy="8229598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1428" y="1328927"/>
              <a:ext cx="431292" cy="43129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1428" y="4947767"/>
              <a:ext cx="431291" cy="43129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76188" y="3104388"/>
              <a:ext cx="431291" cy="43281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1428" y="6729983"/>
              <a:ext cx="431292" cy="43129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5486400" cy="313791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3144011"/>
              <a:ext cx="5472683" cy="286359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6007608"/>
              <a:ext cx="5486400" cy="2221990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6170803" y="1948434"/>
            <a:ext cx="3956685" cy="6896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b="1" spc="-35" dirty="0">
                <a:solidFill>
                  <a:srgbClr val="272424"/>
                </a:solidFill>
                <a:latin typeface="Arial"/>
                <a:cs typeface="Arial"/>
              </a:rPr>
              <a:t>Круглосуточная</a:t>
            </a:r>
            <a:r>
              <a:rPr sz="1850" b="1" spc="-4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850" b="1" spc="-25" dirty="0">
                <a:solidFill>
                  <a:srgbClr val="272424"/>
                </a:solidFill>
                <a:latin typeface="Arial"/>
                <a:cs typeface="Arial"/>
              </a:rPr>
              <a:t>служба</a:t>
            </a:r>
            <a:r>
              <a:rPr sz="1850" b="1" spc="-4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850" b="1" spc="-10" dirty="0">
                <a:solidFill>
                  <a:srgbClr val="272424"/>
                </a:solidFill>
                <a:latin typeface="Arial"/>
                <a:cs typeface="Arial"/>
              </a:rPr>
              <a:t>приема</a:t>
            </a:r>
            <a:endParaRPr sz="1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65"/>
              </a:spcBef>
            </a:pPr>
            <a:r>
              <a:rPr sz="1350" dirty="0">
                <a:solidFill>
                  <a:srgbClr val="272424"/>
                </a:solidFill>
                <a:latin typeface="Microsoft Sans Serif"/>
                <a:cs typeface="Microsoft Sans Serif"/>
              </a:rPr>
              <a:t>Мы</a:t>
            </a:r>
            <a:r>
              <a:rPr sz="1350" spc="-4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spc="-20" dirty="0">
                <a:solidFill>
                  <a:srgbClr val="272424"/>
                </a:solidFill>
                <a:latin typeface="Microsoft Sans Serif"/>
                <a:cs typeface="Microsoft Sans Serif"/>
              </a:rPr>
              <a:t>всегда</a:t>
            </a:r>
            <a:r>
              <a:rPr sz="1350" spc="-5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spc="-10" dirty="0">
                <a:solidFill>
                  <a:srgbClr val="272424"/>
                </a:solidFill>
                <a:latin typeface="Microsoft Sans Serif"/>
                <a:cs typeface="Microsoft Sans Serif"/>
              </a:rPr>
              <a:t>рады</a:t>
            </a:r>
            <a:r>
              <a:rPr sz="1350" spc="-5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spc="-30" dirty="0">
                <a:solidFill>
                  <a:srgbClr val="272424"/>
                </a:solidFill>
                <a:latin typeface="Microsoft Sans Serif"/>
                <a:cs typeface="Microsoft Sans Serif"/>
              </a:rPr>
              <a:t>помочь</a:t>
            </a:r>
            <a:r>
              <a:rPr sz="1350" spc="-5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spc="-20" dirty="0">
                <a:solidFill>
                  <a:srgbClr val="272424"/>
                </a:solidFill>
                <a:latin typeface="Microsoft Sans Serif"/>
                <a:cs typeface="Microsoft Sans Serif"/>
              </a:rPr>
              <a:t>вам</a:t>
            </a:r>
            <a:r>
              <a:rPr sz="1350" spc="-5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dirty="0">
                <a:solidFill>
                  <a:srgbClr val="272424"/>
                </a:solidFill>
                <a:latin typeface="Microsoft Sans Serif"/>
                <a:cs typeface="Microsoft Sans Serif"/>
              </a:rPr>
              <a:t>в</a:t>
            </a:r>
            <a:r>
              <a:rPr sz="1350" spc="-4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spc="-10" dirty="0">
                <a:solidFill>
                  <a:srgbClr val="272424"/>
                </a:solidFill>
                <a:latin typeface="Microsoft Sans Serif"/>
                <a:cs typeface="Microsoft Sans Serif"/>
              </a:rPr>
              <a:t>любое</a:t>
            </a:r>
            <a:r>
              <a:rPr sz="1350" spc="-5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spc="-20" dirty="0">
                <a:solidFill>
                  <a:srgbClr val="272424"/>
                </a:solidFill>
                <a:latin typeface="Microsoft Sans Serif"/>
                <a:cs typeface="Microsoft Sans Serif"/>
              </a:rPr>
              <a:t>время</a:t>
            </a:r>
            <a:r>
              <a:rPr sz="1350" spc="-5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spc="-10" dirty="0">
                <a:solidFill>
                  <a:srgbClr val="272424"/>
                </a:solidFill>
                <a:latin typeface="Microsoft Sans Serif"/>
                <a:cs typeface="Microsoft Sans Serif"/>
              </a:rPr>
              <a:t>суток.</a:t>
            </a:r>
            <a:endParaRPr sz="135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70803" y="3583282"/>
            <a:ext cx="7306945" cy="1242007"/>
          </a:xfrm>
          <a:prstGeom prst="rect">
            <a:avLst/>
          </a:prstGeom>
        </p:spPr>
        <p:txBody>
          <a:bodyPr vert="horz" wrap="square" lIns="0" tIns="180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25"/>
              </a:spcBef>
            </a:pPr>
            <a:r>
              <a:rPr sz="1850" b="1" spc="-10" dirty="0">
                <a:latin typeface="Arial"/>
                <a:cs typeface="Arial"/>
              </a:rPr>
              <a:t>Питание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15"/>
              </a:spcBef>
            </a:pPr>
            <a:r>
              <a:rPr sz="1600" dirty="0">
                <a:solidFill>
                  <a:srgbClr val="272424"/>
                </a:solidFill>
                <a:latin typeface="Calibri"/>
                <a:cs typeface="Calibri"/>
              </a:rPr>
              <a:t>В</a:t>
            </a:r>
            <a:r>
              <a:rPr sz="1600" spc="-20" dirty="0">
                <a:solidFill>
                  <a:srgbClr val="272424"/>
                </a:solidFill>
                <a:latin typeface="Calibri"/>
                <a:cs typeface="Calibri"/>
              </a:rPr>
              <a:t> </a:t>
            </a:r>
            <a:r>
              <a:rPr sz="1600" spc="-35" dirty="0">
                <a:solidFill>
                  <a:srgbClr val="272424"/>
                </a:solidFill>
                <a:latin typeface="Calibri"/>
                <a:cs typeface="Calibri"/>
              </a:rPr>
              <a:t>гостинице</a:t>
            </a:r>
            <a:r>
              <a:rPr sz="1600" spc="-55" dirty="0">
                <a:solidFill>
                  <a:srgbClr val="272424"/>
                </a:solidFill>
                <a:latin typeface="Calibri"/>
                <a:cs typeface="Calibri"/>
              </a:rPr>
              <a:t> </a:t>
            </a:r>
            <a:r>
              <a:rPr sz="1600" spc="-30" dirty="0">
                <a:solidFill>
                  <a:srgbClr val="272424"/>
                </a:solidFill>
                <a:latin typeface="Calibri"/>
                <a:cs typeface="Calibri"/>
              </a:rPr>
              <a:t>работает</a:t>
            </a:r>
            <a:r>
              <a:rPr sz="1600" spc="-35" dirty="0">
                <a:solidFill>
                  <a:srgbClr val="272424"/>
                </a:solidFill>
                <a:latin typeface="Calibri"/>
                <a:cs typeface="Calibri"/>
              </a:rPr>
              <a:t> </a:t>
            </a:r>
            <a:r>
              <a:rPr sz="1600" spc="-30" dirty="0">
                <a:solidFill>
                  <a:srgbClr val="272424"/>
                </a:solidFill>
                <a:latin typeface="Calibri"/>
                <a:cs typeface="Calibri"/>
              </a:rPr>
              <a:t>кафе,</a:t>
            </a:r>
            <a:r>
              <a:rPr sz="1600" spc="-40" dirty="0">
                <a:solidFill>
                  <a:srgbClr val="272424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72424"/>
                </a:solidFill>
                <a:latin typeface="Calibri"/>
                <a:cs typeface="Calibri"/>
              </a:rPr>
              <a:t>в</a:t>
            </a:r>
            <a:r>
              <a:rPr sz="1600" spc="-35" dirty="0">
                <a:solidFill>
                  <a:srgbClr val="272424"/>
                </a:solidFill>
                <a:latin typeface="Calibri"/>
                <a:cs typeface="Calibri"/>
              </a:rPr>
              <a:t> </a:t>
            </a:r>
            <a:r>
              <a:rPr sz="1600" spc="-30" dirty="0">
                <a:solidFill>
                  <a:srgbClr val="272424"/>
                </a:solidFill>
                <a:latin typeface="Calibri"/>
                <a:cs typeface="Calibri"/>
              </a:rPr>
              <a:t>котором</a:t>
            </a:r>
            <a:r>
              <a:rPr sz="1600" spc="-15" dirty="0">
                <a:solidFill>
                  <a:srgbClr val="272424"/>
                </a:solidFill>
                <a:latin typeface="Calibri"/>
                <a:cs typeface="Calibri"/>
              </a:rPr>
              <a:t> </a:t>
            </a:r>
            <a:r>
              <a:rPr sz="1600" spc="-30" dirty="0">
                <a:solidFill>
                  <a:srgbClr val="272424"/>
                </a:solidFill>
                <a:latin typeface="Calibri"/>
                <a:cs typeface="Calibri"/>
              </a:rPr>
              <a:t>можно</a:t>
            </a:r>
            <a:r>
              <a:rPr sz="1600" spc="-25" dirty="0">
                <a:solidFill>
                  <a:srgbClr val="272424"/>
                </a:solidFill>
                <a:latin typeface="Calibri"/>
                <a:cs typeface="Calibri"/>
              </a:rPr>
              <a:t> </a:t>
            </a:r>
            <a:r>
              <a:rPr sz="1600" spc="-35" dirty="0">
                <a:solidFill>
                  <a:srgbClr val="272424"/>
                </a:solidFill>
                <a:latin typeface="Calibri"/>
                <a:cs typeface="Calibri"/>
              </a:rPr>
              <a:t>позавтракать,</a:t>
            </a:r>
            <a:r>
              <a:rPr sz="1600" spc="-70" dirty="0">
                <a:solidFill>
                  <a:srgbClr val="272424"/>
                </a:solidFill>
                <a:latin typeface="Calibri"/>
                <a:cs typeface="Calibri"/>
              </a:rPr>
              <a:t> </a:t>
            </a:r>
            <a:r>
              <a:rPr sz="1600" spc="-35" dirty="0">
                <a:solidFill>
                  <a:srgbClr val="272424"/>
                </a:solidFill>
                <a:latin typeface="Calibri"/>
                <a:cs typeface="Calibri"/>
              </a:rPr>
              <a:t>пообедать</a:t>
            </a:r>
            <a:r>
              <a:rPr sz="1600" spc="-15" dirty="0">
                <a:solidFill>
                  <a:srgbClr val="272424"/>
                </a:solidFill>
                <a:latin typeface="Calibri"/>
                <a:cs typeface="Calibri"/>
              </a:rPr>
              <a:t> </a:t>
            </a:r>
            <a:r>
              <a:rPr sz="1600" spc="-20" dirty="0" err="1">
                <a:solidFill>
                  <a:srgbClr val="272424"/>
                </a:solidFill>
                <a:latin typeface="Calibri"/>
                <a:cs typeface="Calibri"/>
              </a:rPr>
              <a:t>или</a:t>
            </a:r>
            <a:r>
              <a:rPr sz="1600" spc="-40" dirty="0">
                <a:solidFill>
                  <a:srgbClr val="272424"/>
                </a:solidFill>
                <a:latin typeface="Calibri"/>
                <a:cs typeface="Calibri"/>
              </a:rPr>
              <a:t> </a:t>
            </a:r>
            <a:r>
              <a:rPr sz="1600" spc="-10" dirty="0" err="1" smtClean="0">
                <a:solidFill>
                  <a:srgbClr val="272424"/>
                </a:solidFill>
                <a:latin typeface="Calibri"/>
                <a:cs typeface="Calibri"/>
              </a:rPr>
              <a:t>поужинать</a:t>
            </a:r>
            <a:r>
              <a:rPr sz="1600" spc="-10" dirty="0" smtClean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lang="en-US" sz="1600" spc="-10" dirty="0" smtClean="0">
              <a:solidFill>
                <a:srgbClr val="272424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15"/>
              </a:spcBef>
            </a:pPr>
            <a:r>
              <a:rPr lang="ru-RU" sz="1600" dirty="0" smtClean="0">
                <a:latin typeface="Calibri"/>
                <a:cs typeface="Calibri"/>
              </a:rPr>
              <a:t>Площадь - 208 кв. м.</a:t>
            </a:r>
            <a:r>
              <a:rPr lang="en-US" sz="1600" dirty="0" smtClean="0">
                <a:latin typeface="Calibri"/>
                <a:cs typeface="Calibri"/>
              </a:rPr>
              <a:t> </a:t>
            </a:r>
            <a:r>
              <a:rPr lang="ru-RU" sz="1600" dirty="0" smtClean="0">
                <a:latin typeface="Calibri"/>
                <a:cs typeface="Calibri"/>
              </a:rPr>
              <a:t>Вместимость - 120 человек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70803" y="5549900"/>
            <a:ext cx="4630420" cy="6896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b="1" spc="-30" dirty="0">
                <a:solidFill>
                  <a:srgbClr val="272424"/>
                </a:solidFill>
                <a:latin typeface="Arial"/>
                <a:cs typeface="Arial"/>
              </a:rPr>
              <a:t>Туристская</a:t>
            </a:r>
            <a:r>
              <a:rPr sz="1850" b="1" spc="-5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850" b="1" spc="-10" dirty="0">
                <a:solidFill>
                  <a:srgbClr val="272424"/>
                </a:solidFill>
                <a:latin typeface="Arial"/>
                <a:cs typeface="Arial"/>
              </a:rPr>
              <a:t>информация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60"/>
              </a:spcBef>
            </a:pPr>
            <a:r>
              <a:rPr sz="1350" spc="-30" dirty="0">
                <a:solidFill>
                  <a:srgbClr val="272424"/>
                </a:solidFill>
                <a:latin typeface="Microsoft Sans Serif"/>
                <a:cs typeface="Microsoft Sans Serif"/>
              </a:rPr>
              <a:t>Информационный</a:t>
            </a:r>
            <a:r>
              <a:rPr sz="1350" spc="-1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spc="-20" dirty="0">
                <a:solidFill>
                  <a:srgbClr val="272424"/>
                </a:solidFill>
                <a:latin typeface="Microsoft Sans Serif"/>
                <a:cs typeface="Microsoft Sans Serif"/>
              </a:rPr>
              <a:t>стенд</a:t>
            </a:r>
            <a:r>
              <a:rPr sz="1350" spc="-30" dirty="0">
                <a:solidFill>
                  <a:srgbClr val="272424"/>
                </a:solidFill>
                <a:latin typeface="Microsoft Sans Serif"/>
                <a:cs typeface="Microsoft Sans Serif"/>
              </a:rPr>
              <a:t> поможет</a:t>
            </a:r>
            <a:r>
              <a:rPr sz="1350" spc="-1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spc="-40" dirty="0">
                <a:solidFill>
                  <a:srgbClr val="272424"/>
                </a:solidFill>
                <a:latin typeface="Microsoft Sans Serif"/>
                <a:cs typeface="Microsoft Sans Serif"/>
              </a:rPr>
              <a:t>ознакомиться</a:t>
            </a:r>
            <a:r>
              <a:rPr sz="1350" spc="-2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dirty="0">
                <a:solidFill>
                  <a:srgbClr val="272424"/>
                </a:solidFill>
                <a:latin typeface="Microsoft Sans Serif"/>
                <a:cs typeface="Microsoft Sans Serif"/>
              </a:rPr>
              <a:t>с</a:t>
            </a:r>
            <a:r>
              <a:rPr sz="1350" spc="-3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spc="-10" dirty="0">
                <a:solidFill>
                  <a:srgbClr val="272424"/>
                </a:solidFill>
                <a:latin typeface="Microsoft Sans Serif"/>
                <a:cs typeface="Microsoft Sans Serif"/>
              </a:rPr>
              <a:t>городом.</a:t>
            </a:r>
            <a:endParaRPr sz="1350" dirty="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70803" y="7350658"/>
            <a:ext cx="7003415" cy="6889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b="1" spc="-25" dirty="0">
                <a:solidFill>
                  <a:srgbClr val="272424"/>
                </a:solidFill>
                <a:latin typeface="Arial"/>
                <a:cs typeface="Arial"/>
              </a:rPr>
              <a:t>Уборка</a:t>
            </a:r>
            <a:r>
              <a:rPr sz="1850" b="1" spc="-7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850" b="1" dirty="0">
                <a:solidFill>
                  <a:srgbClr val="272424"/>
                </a:solidFill>
                <a:latin typeface="Arial"/>
                <a:cs typeface="Arial"/>
              </a:rPr>
              <a:t>и</a:t>
            </a:r>
            <a:r>
              <a:rPr sz="1850" b="1" spc="-6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850" b="1" spc="-10" dirty="0">
                <a:solidFill>
                  <a:srgbClr val="272424"/>
                </a:solidFill>
                <a:latin typeface="Arial"/>
                <a:cs typeface="Arial"/>
              </a:rPr>
              <a:t>сервис</a:t>
            </a:r>
            <a:endParaRPr sz="1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60"/>
              </a:spcBef>
            </a:pPr>
            <a:r>
              <a:rPr sz="1350" spc="-30" dirty="0">
                <a:solidFill>
                  <a:srgbClr val="272424"/>
                </a:solidFill>
                <a:latin typeface="Microsoft Sans Serif"/>
                <a:cs typeface="Microsoft Sans Serif"/>
              </a:rPr>
              <a:t>Ежедневная</a:t>
            </a:r>
            <a:r>
              <a:rPr sz="1350" spc="-2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spc="-35" dirty="0">
                <a:solidFill>
                  <a:srgbClr val="272424"/>
                </a:solidFill>
                <a:latin typeface="Microsoft Sans Serif"/>
                <a:cs typeface="Microsoft Sans Serif"/>
              </a:rPr>
              <a:t>уборка</a:t>
            </a:r>
            <a:r>
              <a:rPr sz="1350" spc="-2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dirty="0">
                <a:solidFill>
                  <a:srgbClr val="272424"/>
                </a:solidFill>
                <a:latin typeface="Microsoft Sans Serif"/>
                <a:cs typeface="Microsoft Sans Serif"/>
              </a:rPr>
              <a:t>и</a:t>
            </a:r>
            <a:r>
              <a:rPr sz="1350" spc="-5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spc="-30" dirty="0">
                <a:solidFill>
                  <a:srgbClr val="272424"/>
                </a:solidFill>
                <a:latin typeface="Microsoft Sans Serif"/>
                <a:cs typeface="Microsoft Sans Serif"/>
              </a:rPr>
              <a:t>высокий</a:t>
            </a:r>
            <a:r>
              <a:rPr sz="1350" spc="-4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spc="-20" dirty="0">
                <a:solidFill>
                  <a:srgbClr val="272424"/>
                </a:solidFill>
                <a:latin typeface="Microsoft Sans Serif"/>
                <a:cs typeface="Microsoft Sans Serif"/>
              </a:rPr>
              <a:t>уровень</a:t>
            </a:r>
            <a:r>
              <a:rPr sz="1350" spc="-3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spc="-20" dirty="0">
                <a:solidFill>
                  <a:srgbClr val="272424"/>
                </a:solidFill>
                <a:latin typeface="Microsoft Sans Serif"/>
                <a:cs typeface="Microsoft Sans Serif"/>
              </a:rPr>
              <a:t>сервиса</a:t>
            </a:r>
            <a:r>
              <a:rPr sz="1350" spc="-5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spc="-10" dirty="0">
                <a:solidFill>
                  <a:srgbClr val="272424"/>
                </a:solidFill>
                <a:latin typeface="Microsoft Sans Serif"/>
                <a:cs typeface="Microsoft Sans Serif"/>
              </a:rPr>
              <a:t>сделают</a:t>
            </a:r>
            <a:r>
              <a:rPr sz="1350" spc="-5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spc="-10" dirty="0">
                <a:solidFill>
                  <a:srgbClr val="272424"/>
                </a:solidFill>
                <a:latin typeface="Microsoft Sans Serif"/>
                <a:cs typeface="Microsoft Sans Serif"/>
              </a:rPr>
              <a:t>ваше</a:t>
            </a:r>
            <a:r>
              <a:rPr sz="1350" spc="-5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350" spc="-25" dirty="0">
                <a:solidFill>
                  <a:srgbClr val="272424"/>
                </a:solidFill>
                <a:latin typeface="Microsoft Sans Serif"/>
                <a:cs typeface="Microsoft Sans Serif"/>
              </a:rPr>
              <a:t>пребывание </a:t>
            </a:r>
            <a:r>
              <a:rPr sz="1350" spc="-10" dirty="0">
                <a:solidFill>
                  <a:srgbClr val="272424"/>
                </a:solidFill>
                <a:latin typeface="Microsoft Sans Serif"/>
                <a:cs typeface="Microsoft Sans Serif"/>
              </a:rPr>
              <a:t>комфортным.</a:t>
            </a:r>
            <a:endParaRPr sz="13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144000" y="0"/>
            <a:ext cx="5486400" cy="8229600"/>
            <a:chOff x="9144000" y="0"/>
            <a:chExt cx="5486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000" y="0"/>
              <a:ext cx="5486399" cy="82295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4000" y="0"/>
              <a:ext cx="5486399" cy="596493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9587" y="5925309"/>
              <a:ext cx="5480684" cy="230276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98372" y="1084834"/>
            <a:ext cx="6545580" cy="704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50" spc="-85" dirty="0"/>
              <a:t>Встречи</a:t>
            </a:r>
            <a:r>
              <a:rPr sz="4450" spc="-210" dirty="0"/>
              <a:t> </a:t>
            </a:r>
            <a:r>
              <a:rPr sz="4450" dirty="0"/>
              <a:t>и</a:t>
            </a:r>
            <a:r>
              <a:rPr sz="4450" spc="-170" dirty="0"/>
              <a:t> </a:t>
            </a:r>
            <a:r>
              <a:rPr sz="4450" spc="-70" dirty="0"/>
              <a:t>мероприятия</a:t>
            </a:r>
            <a:endParaRPr sz="4450"/>
          </a:p>
        </p:txBody>
      </p:sp>
      <p:grpSp>
        <p:nvGrpSpPr>
          <p:cNvPr id="7" name="object 7"/>
          <p:cNvGrpSpPr/>
          <p:nvPr/>
        </p:nvGrpSpPr>
        <p:grpSpPr>
          <a:xfrm>
            <a:off x="794004" y="2098548"/>
            <a:ext cx="1161415" cy="5047615"/>
            <a:chOff x="794004" y="2098548"/>
            <a:chExt cx="1161415" cy="5047615"/>
          </a:xfrm>
        </p:grpSpPr>
        <p:sp>
          <p:nvSpPr>
            <p:cNvPr id="8" name="object 8"/>
            <p:cNvSpPr/>
            <p:nvPr/>
          </p:nvSpPr>
          <p:spPr>
            <a:xfrm>
              <a:off x="1016508" y="2098547"/>
              <a:ext cx="939165" cy="5047615"/>
            </a:xfrm>
            <a:custGeom>
              <a:avLst/>
              <a:gdLst/>
              <a:ahLst/>
              <a:cxnLst/>
              <a:rect l="l" t="t" r="r" b="b"/>
              <a:pathLst>
                <a:path w="939164" h="5047615">
                  <a:moveTo>
                    <a:pt x="22860" y="5080"/>
                  </a:moveTo>
                  <a:lnTo>
                    <a:pt x="17741" y="0"/>
                  </a:lnTo>
                  <a:lnTo>
                    <a:pt x="5118" y="0"/>
                  </a:lnTo>
                  <a:lnTo>
                    <a:pt x="0" y="5080"/>
                  </a:lnTo>
                  <a:lnTo>
                    <a:pt x="0" y="11430"/>
                  </a:lnTo>
                  <a:lnTo>
                    <a:pt x="0" y="5042370"/>
                  </a:lnTo>
                  <a:lnTo>
                    <a:pt x="5118" y="5047488"/>
                  </a:lnTo>
                  <a:lnTo>
                    <a:pt x="17741" y="5047488"/>
                  </a:lnTo>
                  <a:lnTo>
                    <a:pt x="22860" y="5042370"/>
                  </a:lnTo>
                  <a:lnTo>
                    <a:pt x="22860" y="5080"/>
                  </a:lnTo>
                  <a:close/>
                </a:path>
                <a:path w="939164" h="5047615">
                  <a:moveTo>
                    <a:pt x="938784" y="456184"/>
                  </a:moveTo>
                  <a:lnTo>
                    <a:pt x="933704" y="451104"/>
                  </a:lnTo>
                  <a:lnTo>
                    <a:pt x="224574" y="451104"/>
                  </a:lnTo>
                  <a:lnTo>
                    <a:pt x="219456" y="456184"/>
                  </a:lnTo>
                  <a:lnTo>
                    <a:pt x="219456" y="462534"/>
                  </a:lnTo>
                  <a:lnTo>
                    <a:pt x="219456" y="468884"/>
                  </a:lnTo>
                  <a:lnTo>
                    <a:pt x="224574" y="473964"/>
                  </a:lnTo>
                  <a:lnTo>
                    <a:pt x="933704" y="473964"/>
                  </a:lnTo>
                  <a:lnTo>
                    <a:pt x="938784" y="468884"/>
                  </a:lnTo>
                  <a:lnTo>
                    <a:pt x="938784" y="456184"/>
                  </a:lnTo>
                  <a:close/>
                </a:path>
              </a:pathLst>
            </a:custGeom>
            <a:solidFill>
              <a:srgbClr val="C5BC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97814" y="2330958"/>
              <a:ext cx="462280" cy="462280"/>
            </a:xfrm>
            <a:custGeom>
              <a:avLst/>
              <a:gdLst/>
              <a:ahLst/>
              <a:cxnLst/>
              <a:rect l="l" t="t" r="r" b="b"/>
              <a:pathLst>
                <a:path w="462280" h="462280">
                  <a:moveTo>
                    <a:pt x="375577" y="0"/>
                  </a:moveTo>
                  <a:lnTo>
                    <a:pt x="86194" y="0"/>
                  </a:lnTo>
                  <a:lnTo>
                    <a:pt x="52645" y="6776"/>
                  </a:lnTo>
                  <a:lnTo>
                    <a:pt x="25247" y="25257"/>
                  </a:lnTo>
                  <a:lnTo>
                    <a:pt x="6774" y="52667"/>
                  </a:lnTo>
                  <a:lnTo>
                    <a:pt x="0" y="86232"/>
                  </a:lnTo>
                  <a:lnTo>
                    <a:pt x="0" y="375538"/>
                  </a:lnTo>
                  <a:lnTo>
                    <a:pt x="6774" y="409104"/>
                  </a:lnTo>
                  <a:lnTo>
                    <a:pt x="25247" y="436514"/>
                  </a:lnTo>
                  <a:lnTo>
                    <a:pt x="52645" y="454995"/>
                  </a:lnTo>
                  <a:lnTo>
                    <a:pt x="86194" y="461771"/>
                  </a:lnTo>
                  <a:lnTo>
                    <a:pt x="375577" y="461771"/>
                  </a:lnTo>
                  <a:lnTo>
                    <a:pt x="409126" y="454995"/>
                  </a:lnTo>
                  <a:lnTo>
                    <a:pt x="436524" y="436514"/>
                  </a:lnTo>
                  <a:lnTo>
                    <a:pt x="454997" y="409104"/>
                  </a:lnTo>
                  <a:lnTo>
                    <a:pt x="461772" y="375538"/>
                  </a:lnTo>
                  <a:lnTo>
                    <a:pt x="461772" y="86232"/>
                  </a:lnTo>
                  <a:lnTo>
                    <a:pt x="454997" y="52667"/>
                  </a:lnTo>
                  <a:lnTo>
                    <a:pt x="436524" y="25257"/>
                  </a:lnTo>
                  <a:lnTo>
                    <a:pt x="409126" y="6776"/>
                  </a:lnTo>
                  <a:lnTo>
                    <a:pt x="375577" y="0"/>
                  </a:lnTo>
                  <a:close/>
                </a:path>
              </a:pathLst>
            </a:custGeom>
            <a:solidFill>
              <a:srgbClr val="DFD6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97814" y="2330958"/>
              <a:ext cx="462280" cy="462280"/>
            </a:xfrm>
            <a:custGeom>
              <a:avLst/>
              <a:gdLst/>
              <a:ahLst/>
              <a:cxnLst/>
              <a:rect l="l" t="t" r="r" b="b"/>
              <a:pathLst>
                <a:path w="462280" h="462280">
                  <a:moveTo>
                    <a:pt x="0" y="86232"/>
                  </a:moveTo>
                  <a:lnTo>
                    <a:pt x="6774" y="52667"/>
                  </a:lnTo>
                  <a:lnTo>
                    <a:pt x="25247" y="25257"/>
                  </a:lnTo>
                  <a:lnTo>
                    <a:pt x="52645" y="6776"/>
                  </a:lnTo>
                  <a:lnTo>
                    <a:pt x="86194" y="0"/>
                  </a:lnTo>
                  <a:lnTo>
                    <a:pt x="375577" y="0"/>
                  </a:lnTo>
                  <a:lnTo>
                    <a:pt x="409126" y="6776"/>
                  </a:lnTo>
                  <a:lnTo>
                    <a:pt x="436524" y="25257"/>
                  </a:lnTo>
                  <a:lnTo>
                    <a:pt x="454997" y="52667"/>
                  </a:lnTo>
                  <a:lnTo>
                    <a:pt x="461772" y="86232"/>
                  </a:lnTo>
                  <a:lnTo>
                    <a:pt x="461772" y="375538"/>
                  </a:lnTo>
                  <a:lnTo>
                    <a:pt x="454997" y="409104"/>
                  </a:lnTo>
                  <a:lnTo>
                    <a:pt x="436524" y="436514"/>
                  </a:lnTo>
                  <a:lnTo>
                    <a:pt x="409126" y="454995"/>
                  </a:lnTo>
                  <a:lnTo>
                    <a:pt x="375577" y="461771"/>
                  </a:lnTo>
                  <a:lnTo>
                    <a:pt x="86194" y="461771"/>
                  </a:lnTo>
                  <a:lnTo>
                    <a:pt x="52645" y="454995"/>
                  </a:lnTo>
                  <a:lnTo>
                    <a:pt x="25247" y="436514"/>
                  </a:lnTo>
                  <a:lnTo>
                    <a:pt x="6774" y="409104"/>
                  </a:lnTo>
                  <a:lnTo>
                    <a:pt x="0" y="375538"/>
                  </a:lnTo>
                  <a:lnTo>
                    <a:pt x="0" y="86232"/>
                  </a:lnTo>
                  <a:close/>
                </a:path>
              </a:pathLst>
            </a:custGeom>
            <a:ln w="7620">
              <a:solidFill>
                <a:srgbClr val="C5BC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23645" y="2342769"/>
            <a:ext cx="214629" cy="4337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650" b="1" spc="-50" dirty="0">
                <a:solidFill>
                  <a:srgbClr val="272424"/>
                </a:solidFill>
                <a:latin typeface="Arial"/>
                <a:cs typeface="Arial"/>
              </a:rPr>
              <a:t>1</a:t>
            </a:r>
            <a:endParaRPr sz="26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37358" y="2320797"/>
            <a:ext cx="5704205" cy="80899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200" b="1" dirty="0">
                <a:solidFill>
                  <a:srgbClr val="272424"/>
                </a:solidFill>
                <a:latin typeface="Arial"/>
                <a:cs typeface="Arial"/>
              </a:rPr>
              <a:t>Зал</a:t>
            </a:r>
            <a:r>
              <a:rPr sz="2200" b="1" spc="-14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272424"/>
                </a:solidFill>
                <a:latin typeface="Arial"/>
                <a:cs typeface="Arial"/>
              </a:rPr>
              <a:t>переговоров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70"/>
              </a:spcBef>
            </a:pPr>
            <a:r>
              <a:rPr sz="1600" spc="-25" dirty="0">
                <a:solidFill>
                  <a:srgbClr val="272424"/>
                </a:solidFill>
                <a:latin typeface="Microsoft Sans Serif"/>
                <a:cs typeface="Microsoft Sans Serif"/>
              </a:rPr>
              <a:t>Помещение</a:t>
            </a:r>
            <a:r>
              <a:rPr sz="1600" spc="-4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272424"/>
                </a:solidFill>
                <a:latin typeface="Microsoft Sans Serif"/>
                <a:cs typeface="Microsoft Sans Serif"/>
              </a:rPr>
              <a:t>подходит</a:t>
            </a:r>
            <a:r>
              <a:rPr sz="1600" spc="-4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272424"/>
                </a:solidFill>
                <a:latin typeface="Microsoft Sans Serif"/>
                <a:cs typeface="Microsoft Sans Serif"/>
              </a:rPr>
              <a:t>для</a:t>
            </a:r>
            <a:r>
              <a:rPr sz="1600" spc="-5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272424"/>
                </a:solidFill>
                <a:latin typeface="Microsoft Sans Serif"/>
                <a:cs typeface="Microsoft Sans Serif"/>
              </a:rPr>
              <a:t>проведения</a:t>
            </a:r>
            <a:r>
              <a:rPr sz="1600" spc="-3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272424"/>
                </a:solidFill>
                <a:latin typeface="Microsoft Sans Serif"/>
                <a:cs typeface="Microsoft Sans Serif"/>
              </a:rPr>
              <a:t>встреч</a:t>
            </a:r>
            <a:r>
              <a:rPr sz="1600" spc="-5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272424"/>
                </a:solidFill>
                <a:latin typeface="Microsoft Sans Serif"/>
                <a:cs typeface="Microsoft Sans Serif"/>
              </a:rPr>
              <a:t>и</a:t>
            </a:r>
            <a:r>
              <a:rPr sz="1600" spc="-6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272424"/>
                </a:solidFill>
                <a:latin typeface="Microsoft Sans Serif"/>
                <a:cs typeface="Microsoft Sans Serif"/>
              </a:rPr>
              <a:t>переговоров.</a:t>
            </a:r>
            <a:endParaRPr sz="1600">
              <a:latin typeface="Microsoft Sans Serif"/>
              <a:cs typeface="Microsoft Sans Serif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94004" y="4078223"/>
            <a:ext cx="1161415" cy="469900"/>
            <a:chOff x="794004" y="4078223"/>
            <a:chExt cx="1161415" cy="469900"/>
          </a:xfrm>
        </p:grpSpPr>
        <p:sp>
          <p:nvSpPr>
            <p:cNvPr id="14" name="object 14"/>
            <p:cNvSpPr/>
            <p:nvPr/>
          </p:nvSpPr>
          <p:spPr>
            <a:xfrm>
              <a:off x="1235963" y="4300727"/>
              <a:ext cx="719455" cy="22860"/>
            </a:xfrm>
            <a:custGeom>
              <a:avLst/>
              <a:gdLst/>
              <a:ahLst/>
              <a:cxnLst/>
              <a:rect l="l" t="t" r="r" b="b"/>
              <a:pathLst>
                <a:path w="719455" h="22860">
                  <a:moveTo>
                    <a:pt x="714248" y="0"/>
                  </a:moveTo>
                  <a:lnTo>
                    <a:pt x="5118" y="0"/>
                  </a:lnTo>
                  <a:lnTo>
                    <a:pt x="0" y="5080"/>
                  </a:lnTo>
                  <a:lnTo>
                    <a:pt x="0" y="11430"/>
                  </a:lnTo>
                  <a:lnTo>
                    <a:pt x="0" y="17780"/>
                  </a:lnTo>
                  <a:lnTo>
                    <a:pt x="5118" y="22860"/>
                  </a:lnTo>
                  <a:lnTo>
                    <a:pt x="714248" y="22860"/>
                  </a:lnTo>
                  <a:lnTo>
                    <a:pt x="719328" y="17780"/>
                  </a:lnTo>
                  <a:lnTo>
                    <a:pt x="719328" y="5080"/>
                  </a:lnTo>
                  <a:lnTo>
                    <a:pt x="714248" y="0"/>
                  </a:lnTo>
                  <a:close/>
                </a:path>
              </a:pathLst>
            </a:custGeom>
            <a:solidFill>
              <a:srgbClr val="C5BC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97814" y="4082033"/>
              <a:ext cx="462280" cy="462280"/>
            </a:xfrm>
            <a:custGeom>
              <a:avLst/>
              <a:gdLst/>
              <a:ahLst/>
              <a:cxnLst/>
              <a:rect l="l" t="t" r="r" b="b"/>
              <a:pathLst>
                <a:path w="462280" h="462279">
                  <a:moveTo>
                    <a:pt x="375577" y="0"/>
                  </a:moveTo>
                  <a:lnTo>
                    <a:pt x="86194" y="0"/>
                  </a:lnTo>
                  <a:lnTo>
                    <a:pt x="52645" y="6776"/>
                  </a:lnTo>
                  <a:lnTo>
                    <a:pt x="25247" y="25257"/>
                  </a:lnTo>
                  <a:lnTo>
                    <a:pt x="6774" y="52667"/>
                  </a:lnTo>
                  <a:lnTo>
                    <a:pt x="0" y="86232"/>
                  </a:lnTo>
                  <a:lnTo>
                    <a:pt x="0" y="375538"/>
                  </a:lnTo>
                  <a:lnTo>
                    <a:pt x="6774" y="409104"/>
                  </a:lnTo>
                  <a:lnTo>
                    <a:pt x="25247" y="436514"/>
                  </a:lnTo>
                  <a:lnTo>
                    <a:pt x="52645" y="454995"/>
                  </a:lnTo>
                  <a:lnTo>
                    <a:pt x="86194" y="461771"/>
                  </a:lnTo>
                  <a:lnTo>
                    <a:pt x="375577" y="461771"/>
                  </a:lnTo>
                  <a:lnTo>
                    <a:pt x="409126" y="454995"/>
                  </a:lnTo>
                  <a:lnTo>
                    <a:pt x="436524" y="436514"/>
                  </a:lnTo>
                  <a:lnTo>
                    <a:pt x="454997" y="409104"/>
                  </a:lnTo>
                  <a:lnTo>
                    <a:pt x="461772" y="375538"/>
                  </a:lnTo>
                  <a:lnTo>
                    <a:pt x="461772" y="86232"/>
                  </a:lnTo>
                  <a:lnTo>
                    <a:pt x="454997" y="52667"/>
                  </a:lnTo>
                  <a:lnTo>
                    <a:pt x="436524" y="25257"/>
                  </a:lnTo>
                  <a:lnTo>
                    <a:pt x="409126" y="6776"/>
                  </a:lnTo>
                  <a:lnTo>
                    <a:pt x="375577" y="0"/>
                  </a:lnTo>
                  <a:close/>
                </a:path>
              </a:pathLst>
            </a:custGeom>
            <a:solidFill>
              <a:srgbClr val="DFD6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97814" y="4082033"/>
              <a:ext cx="462280" cy="462280"/>
            </a:xfrm>
            <a:custGeom>
              <a:avLst/>
              <a:gdLst/>
              <a:ahLst/>
              <a:cxnLst/>
              <a:rect l="l" t="t" r="r" b="b"/>
              <a:pathLst>
                <a:path w="462280" h="462279">
                  <a:moveTo>
                    <a:pt x="0" y="86232"/>
                  </a:moveTo>
                  <a:lnTo>
                    <a:pt x="6774" y="52667"/>
                  </a:lnTo>
                  <a:lnTo>
                    <a:pt x="25247" y="25257"/>
                  </a:lnTo>
                  <a:lnTo>
                    <a:pt x="52645" y="6776"/>
                  </a:lnTo>
                  <a:lnTo>
                    <a:pt x="86194" y="0"/>
                  </a:lnTo>
                  <a:lnTo>
                    <a:pt x="375577" y="0"/>
                  </a:lnTo>
                  <a:lnTo>
                    <a:pt x="409126" y="6776"/>
                  </a:lnTo>
                  <a:lnTo>
                    <a:pt x="436524" y="25257"/>
                  </a:lnTo>
                  <a:lnTo>
                    <a:pt x="454997" y="52667"/>
                  </a:lnTo>
                  <a:lnTo>
                    <a:pt x="461772" y="86232"/>
                  </a:lnTo>
                  <a:lnTo>
                    <a:pt x="461772" y="375538"/>
                  </a:lnTo>
                  <a:lnTo>
                    <a:pt x="454997" y="409104"/>
                  </a:lnTo>
                  <a:lnTo>
                    <a:pt x="436524" y="436514"/>
                  </a:lnTo>
                  <a:lnTo>
                    <a:pt x="409126" y="454995"/>
                  </a:lnTo>
                  <a:lnTo>
                    <a:pt x="375577" y="461771"/>
                  </a:lnTo>
                  <a:lnTo>
                    <a:pt x="86194" y="461771"/>
                  </a:lnTo>
                  <a:lnTo>
                    <a:pt x="52645" y="454995"/>
                  </a:lnTo>
                  <a:lnTo>
                    <a:pt x="25247" y="436514"/>
                  </a:lnTo>
                  <a:lnTo>
                    <a:pt x="6774" y="409104"/>
                  </a:lnTo>
                  <a:lnTo>
                    <a:pt x="0" y="375538"/>
                  </a:lnTo>
                  <a:lnTo>
                    <a:pt x="0" y="86232"/>
                  </a:lnTo>
                  <a:close/>
                </a:path>
              </a:pathLst>
            </a:custGeom>
            <a:ln w="7620">
              <a:solidFill>
                <a:srgbClr val="C5BC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924560" y="4094226"/>
            <a:ext cx="214629" cy="4337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650" b="1" spc="-50" dirty="0">
                <a:solidFill>
                  <a:srgbClr val="272424"/>
                </a:solidFill>
                <a:latin typeface="Arial"/>
                <a:cs typeface="Arial"/>
              </a:rPr>
              <a:t>2</a:t>
            </a:r>
            <a:endParaRPr sz="26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237358" y="4072254"/>
            <a:ext cx="5977255" cy="158325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200" b="1" spc="-50" dirty="0">
                <a:solidFill>
                  <a:srgbClr val="272424"/>
                </a:solidFill>
                <a:latin typeface="Arial"/>
                <a:cs typeface="Arial"/>
              </a:rPr>
              <a:t>Конференц-</a:t>
            </a:r>
            <a:r>
              <a:rPr sz="2200" b="1" spc="-25" dirty="0">
                <a:solidFill>
                  <a:srgbClr val="272424"/>
                </a:solidFill>
                <a:latin typeface="Arial"/>
                <a:cs typeface="Arial"/>
              </a:rPr>
              <a:t>зал</a:t>
            </a:r>
            <a:endParaRPr sz="2200" dirty="0">
              <a:latin typeface="Arial"/>
              <a:cs typeface="Arial"/>
            </a:endParaRPr>
          </a:p>
          <a:p>
            <a:pPr marL="12700" marR="5080">
              <a:lnSpc>
                <a:spcPct val="135000"/>
              </a:lnSpc>
              <a:spcBef>
                <a:spcPts val="894"/>
              </a:spcBef>
            </a:pPr>
            <a:r>
              <a:rPr sz="1600" spc="-25" dirty="0">
                <a:solidFill>
                  <a:srgbClr val="272424"/>
                </a:solidFill>
                <a:latin typeface="Microsoft Sans Serif"/>
                <a:cs typeface="Microsoft Sans Serif"/>
              </a:rPr>
              <a:t>Просторный</a:t>
            </a:r>
            <a:r>
              <a:rPr sz="1600" spc="-2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272424"/>
                </a:solidFill>
                <a:latin typeface="Microsoft Sans Serif"/>
                <a:cs typeface="Microsoft Sans Serif"/>
              </a:rPr>
              <a:t>и</a:t>
            </a:r>
            <a:r>
              <a:rPr sz="1600" spc="-4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272424"/>
                </a:solidFill>
                <a:latin typeface="Microsoft Sans Serif"/>
                <a:cs typeface="Microsoft Sans Serif"/>
              </a:rPr>
              <a:t>оборудованный</a:t>
            </a:r>
            <a:r>
              <a:rPr sz="1600" spc="1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600" spc="-60" dirty="0">
                <a:solidFill>
                  <a:srgbClr val="272424"/>
                </a:solidFill>
                <a:latin typeface="Microsoft Sans Serif"/>
                <a:cs typeface="Microsoft Sans Serif"/>
              </a:rPr>
              <a:t>конференц-</a:t>
            </a:r>
            <a:r>
              <a:rPr sz="1600" dirty="0">
                <a:solidFill>
                  <a:srgbClr val="272424"/>
                </a:solidFill>
                <a:latin typeface="Microsoft Sans Serif"/>
                <a:cs typeface="Microsoft Sans Serif"/>
              </a:rPr>
              <a:t>зал</a:t>
            </a:r>
            <a:r>
              <a:rPr sz="1600" spc="1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600" spc="-35" dirty="0">
                <a:solidFill>
                  <a:srgbClr val="272424"/>
                </a:solidFill>
                <a:latin typeface="Microsoft Sans Serif"/>
                <a:cs typeface="Microsoft Sans Serif"/>
              </a:rPr>
              <a:t>вместимостью </a:t>
            </a:r>
            <a:r>
              <a:rPr sz="1600" spc="-25" dirty="0">
                <a:solidFill>
                  <a:srgbClr val="272424"/>
                </a:solidFill>
                <a:latin typeface="Microsoft Sans Serif"/>
                <a:cs typeface="Microsoft Sans Serif"/>
              </a:rPr>
              <a:t>до </a:t>
            </a:r>
            <a:r>
              <a:rPr sz="1600" dirty="0">
                <a:solidFill>
                  <a:srgbClr val="272424"/>
                </a:solidFill>
                <a:latin typeface="Microsoft Sans Serif"/>
                <a:cs typeface="Microsoft Sans Serif"/>
              </a:rPr>
              <a:t>100</a:t>
            </a:r>
            <a:r>
              <a:rPr sz="1600" spc="-7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>
                <a:solidFill>
                  <a:srgbClr val="272424"/>
                </a:solidFill>
                <a:latin typeface="Microsoft Sans Serif"/>
                <a:cs typeface="Microsoft Sans Serif"/>
              </a:rPr>
              <a:t>человек</a:t>
            </a:r>
            <a:r>
              <a:rPr sz="1600" spc="-10" dirty="0" smtClean="0">
                <a:solidFill>
                  <a:srgbClr val="272424"/>
                </a:solidFill>
                <a:latin typeface="Microsoft Sans Serif"/>
                <a:cs typeface="Microsoft Sans Serif"/>
              </a:rPr>
              <a:t>.</a:t>
            </a:r>
            <a:endParaRPr lang="en-US" sz="1600" spc="-10" dirty="0" smtClean="0">
              <a:solidFill>
                <a:srgbClr val="272424"/>
              </a:solidFill>
              <a:latin typeface="Microsoft Sans Serif"/>
              <a:cs typeface="Microsoft Sans Serif"/>
            </a:endParaRPr>
          </a:p>
          <a:p>
            <a:pPr marL="12700" marR="5080">
              <a:lnSpc>
                <a:spcPct val="135000"/>
              </a:lnSpc>
              <a:spcBef>
                <a:spcPts val="894"/>
              </a:spcBef>
            </a:pPr>
            <a:r>
              <a:rPr lang="ru-RU" sz="1600" dirty="0" smtClean="0">
                <a:latin typeface="Microsoft Sans Serif"/>
                <a:cs typeface="Microsoft Sans Serif"/>
              </a:rPr>
              <a:t>Площадь: 190 кв. м.</a:t>
            </a:r>
            <a:endParaRPr sz="1600" dirty="0">
              <a:latin typeface="Microsoft Sans Serif"/>
              <a:cs typeface="Microsoft Sans Serif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794004" y="5829300"/>
            <a:ext cx="1161415" cy="469900"/>
            <a:chOff x="794004" y="5829300"/>
            <a:chExt cx="1161415" cy="469900"/>
          </a:xfrm>
        </p:grpSpPr>
        <p:sp>
          <p:nvSpPr>
            <p:cNvPr id="20" name="object 20"/>
            <p:cNvSpPr/>
            <p:nvPr/>
          </p:nvSpPr>
          <p:spPr>
            <a:xfrm>
              <a:off x="1235963" y="6051804"/>
              <a:ext cx="719455" cy="22860"/>
            </a:xfrm>
            <a:custGeom>
              <a:avLst/>
              <a:gdLst/>
              <a:ahLst/>
              <a:cxnLst/>
              <a:rect l="l" t="t" r="r" b="b"/>
              <a:pathLst>
                <a:path w="719455" h="22860">
                  <a:moveTo>
                    <a:pt x="714248" y="0"/>
                  </a:moveTo>
                  <a:lnTo>
                    <a:pt x="5118" y="0"/>
                  </a:lnTo>
                  <a:lnTo>
                    <a:pt x="0" y="5080"/>
                  </a:lnTo>
                  <a:lnTo>
                    <a:pt x="0" y="11430"/>
                  </a:lnTo>
                  <a:lnTo>
                    <a:pt x="0" y="17780"/>
                  </a:lnTo>
                  <a:lnTo>
                    <a:pt x="5118" y="22860"/>
                  </a:lnTo>
                  <a:lnTo>
                    <a:pt x="714248" y="22860"/>
                  </a:lnTo>
                  <a:lnTo>
                    <a:pt x="719328" y="17780"/>
                  </a:lnTo>
                  <a:lnTo>
                    <a:pt x="719328" y="5080"/>
                  </a:lnTo>
                  <a:lnTo>
                    <a:pt x="714248" y="0"/>
                  </a:lnTo>
                  <a:close/>
                </a:path>
              </a:pathLst>
            </a:custGeom>
            <a:solidFill>
              <a:srgbClr val="C5BC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97814" y="5833110"/>
              <a:ext cx="462280" cy="462280"/>
            </a:xfrm>
            <a:custGeom>
              <a:avLst/>
              <a:gdLst/>
              <a:ahLst/>
              <a:cxnLst/>
              <a:rect l="l" t="t" r="r" b="b"/>
              <a:pathLst>
                <a:path w="462280" h="462279">
                  <a:moveTo>
                    <a:pt x="375577" y="0"/>
                  </a:moveTo>
                  <a:lnTo>
                    <a:pt x="86194" y="0"/>
                  </a:lnTo>
                  <a:lnTo>
                    <a:pt x="52645" y="6776"/>
                  </a:lnTo>
                  <a:lnTo>
                    <a:pt x="25247" y="25257"/>
                  </a:lnTo>
                  <a:lnTo>
                    <a:pt x="6774" y="52667"/>
                  </a:lnTo>
                  <a:lnTo>
                    <a:pt x="0" y="86232"/>
                  </a:lnTo>
                  <a:lnTo>
                    <a:pt x="0" y="375538"/>
                  </a:lnTo>
                  <a:lnTo>
                    <a:pt x="6774" y="409104"/>
                  </a:lnTo>
                  <a:lnTo>
                    <a:pt x="25247" y="436514"/>
                  </a:lnTo>
                  <a:lnTo>
                    <a:pt x="52645" y="454995"/>
                  </a:lnTo>
                  <a:lnTo>
                    <a:pt x="86194" y="461771"/>
                  </a:lnTo>
                  <a:lnTo>
                    <a:pt x="375577" y="461771"/>
                  </a:lnTo>
                  <a:lnTo>
                    <a:pt x="409126" y="454995"/>
                  </a:lnTo>
                  <a:lnTo>
                    <a:pt x="436524" y="436514"/>
                  </a:lnTo>
                  <a:lnTo>
                    <a:pt x="454997" y="409104"/>
                  </a:lnTo>
                  <a:lnTo>
                    <a:pt x="461772" y="375538"/>
                  </a:lnTo>
                  <a:lnTo>
                    <a:pt x="461772" y="86232"/>
                  </a:lnTo>
                  <a:lnTo>
                    <a:pt x="454997" y="52667"/>
                  </a:lnTo>
                  <a:lnTo>
                    <a:pt x="436524" y="25257"/>
                  </a:lnTo>
                  <a:lnTo>
                    <a:pt x="409126" y="6776"/>
                  </a:lnTo>
                  <a:lnTo>
                    <a:pt x="375577" y="0"/>
                  </a:lnTo>
                  <a:close/>
                </a:path>
              </a:pathLst>
            </a:custGeom>
            <a:solidFill>
              <a:srgbClr val="DFD6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97814" y="5833110"/>
              <a:ext cx="462280" cy="462280"/>
            </a:xfrm>
            <a:custGeom>
              <a:avLst/>
              <a:gdLst/>
              <a:ahLst/>
              <a:cxnLst/>
              <a:rect l="l" t="t" r="r" b="b"/>
              <a:pathLst>
                <a:path w="462280" h="462279">
                  <a:moveTo>
                    <a:pt x="0" y="86232"/>
                  </a:moveTo>
                  <a:lnTo>
                    <a:pt x="6774" y="52667"/>
                  </a:lnTo>
                  <a:lnTo>
                    <a:pt x="25247" y="25257"/>
                  </a:lnTo>
                  <a:lnTo>
                    <a:pt x="52645" y="6776"/>
                  </a:lnTo>
                  <a:lnTo>
                    <a:pt x="86194" y="0"/>
                  </a:lnTo>
                  <a:lnTo>
                    <a:pt x="375577" y="0"/>
                  </a:lnTo>
                  <a:lnTo>
                    <a:pt x="409126" y="6776"/>
                  </a:lnTo>
                  <a:lnTo>
                    <a:pt x="436524" y="25257"/>
                  </a:lnTo>
                  <a:lnTo>
                    <a:pt x="454997" y="52667"/>
                  </a:lnTo>
                  <a:lnTo>
                    <a:pt x="461772" y="86232"/>
                  </a:lnTo>
                  <a:lnTo>
                    <a:pt x="461772" y="375538"/>
                  </a:lnTo>
                  <a:lnTo>
                    <a:pt x="454997" y="409104"/>
                  </a:lnTo>
                  <a:lnTo>
                    <a:pt x="436524" y="436514"/>
                  </a:lnTo>
                  <a:lnTo>
                    <a:pt x="409126" y="454995"/>
                  </a:lnTo>
                  <a:lnTo>
                    <a:pt x="375577" y="461771"/>
                  </a:lnTo>
                  <a:lnTo>
                    <a:pt x="86194" y="461771"/>
                  </a:lnTo>
                  <a:lnTo>
                    <a:pt x="52645" y="454995"/>
                  </a:lnTo>
                  <a:lnTo>
                    <a:pt x="25247" y="436514"/>
                  </a:lnTo>
                  <a:lnTo>
                    <a:pt x="6774" y="409104"/>
                  </a:lnTo>
                  <a:lnTo>
                    <a:pt x="0" y="375538"/>
                  </a:lnTo>
                  <a:lnTo>
                    <a:pt x="0" y="86232"/>
                  </a:lnTo>
                  <a:close/>
                </a:path>
              </a:pathLst>
            </a:custGeom>
            <a:ln w="7619">
              <a:solidFill>
                <a:srgbClr val="C5BC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924560" y="5845555"/>
            <a:ext cx="214629" cy="4337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650" b="1" spc="-50" dirty="0">
                <a:solidFill>
                  <a:srgbClr val="272424"/>
                </a:solidFill>
                <a:latin typeface="Arial"/>
                <a:cs typeface="Arial"/>
              </a:rPr>
              <a:t>3</a:t>
            </a:r>
            <a:endParaRPr sz="26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237358" y="5823584"/>
            <a:ext cx="5742940" cy="1137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200" b="1" spc="-40" dirty="0">
                <a:solidFill>
                  <a:srgbClr val="272424"/>
                </a:solidFill>
                <a:latin typeface="Arial"/>
                <a:cs typeface="Arial"/>
              </a:rPr>
              <a:t>Техническое</a:t>
            </a:r>
            <a:r>
              <a:rPr sz="2200" b="1" spc="-4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272424"/>
                </a:solidFill>
                <a:latin typeface="Arial"/>
                <a:cs typeface="Arial"/>
              </a:rPr>
              <a:t>обеспечение</a:t>
            </a:r>
            <a:endParaRPr sz="2200" dirty="0">
              <a:latin typeface="Arial"/>
              <a:cs typeface="Arial"/>
            </a:endParaRPr>
          </a:p>
          <a:p>
            <a:pPr marL="12700" marR="5080">
              <a:lnSpc>
                <a:spcPct val="135000"/>
              </a:lnSpc>
              <a:spcBef>
                <a:spcPts val="900"/>
              </a:spcBef>
            </a:pPr>
            <a:r>
              <a:rPr sz="1600" spc="-25" dirty="0">
                <a:solidFill>
                  <a:srgbClr val="272424"/>
                </a:solidFill>
                <a:latin typeface="Microsoft Sans Serif"/>
                <a:cs typeface="Microsoft Sans Serif"/>
              </a:rPr>
              <a:t>Предоставляем</a:t>
            </a:r>
            <a:r>
              <a:rPr sz="1600" spc="-3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272424"/>
                </a:solidFill>
                <a:latin typeface="Microsoft Sans Serif"/>
                <a:cs typeface="Microsoft Sans Serif"/>
              </a:rPr>
              <a:t>всё</a:t>
            </a:r>
            <a:r>
              <a:rPr sz="1600" spc="-7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272424"/>
                </a:solidFill>
                <a:latin typeface="Microsoft Sans Serif"/>
                <a:cs typeface="Microsoft Sans Serif"/>
              </a:rPr>
              <a:t>необходимое оборудование</a:t>
            </a:r>
            <a:r>
              <a:rPr sz="1600" spc="-1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272424"/>
                </a:solidFill>
                <a:latin typeface="Microsoft Sans Serif"/>
                <a:cs typeface="Microsoft Sans Serif"/>
              </a:rPr>
              <a:t>и</a:t>
            </a:r>
            <a:r>
              <a:rPr sz="1600" spc="-7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272424"/>
                </a:solidFill>
                <a:latin typeface="Microsoft Sans Serif"/>
                <a:cs typeface="Microsoft Sans Serif"/>
              </a:rPr>
              <a:t>услуги </a:t>
            </a:r>
            <a:r>
              <a:rPr sz="1600" spc="-25" dirty="0">
                <a:solidFill>
                  <a:srgbClr val="272424"/>
                </a:solidFill>
                <a:latin typeface="Microsoft Sans Serif"/>
                <a:cs typeface="Microsoft Sans Serif"/>
              </a:rPr>
              <a:t>для проведения</a:t>
            </a:r>
            <a:r>
              <a:rPr sz="1600" spc="-6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272424"/>
                </a:solidFill>
                <a:latin typeface="Microsoft Sans Serif"/>
                <a:cs typeface="Microsoft Sans Serif"/>
              </a:rPr>
              <a:t>успешных</a:t>
            </a:r>
            <a:r>
              <a:rPr sz="1600" spc="-3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272424"/>
                </a:solidFill>
                <a:latin typeface="Microsoft Sans Serif"/>
                <a:cs typeface="Microsoft Sans Serif"/>
              </a:rPr>
              <a:t>встреч.</a:t>
            </a:r>
            <a:endParaRPr sz="16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2847" y="1037971"/>
            <a:ext cx="5578475" cy="841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350" spc="-114" dirty="0"/>
              <a:t>Активный</a:t>
            </a:r>
            <a:r>
              <a:rPr sz="5350" spc="-204" dirty="0"/>
              <a:t> </a:t>
            </a:r>
            <a:r>
              <a:rPr sz="5350" spc="-60" dirty="0"/>
              <a:t>отдых</a:t>
            </a:r>
            <a:endParaRPr sz="5350"/>
          </a:p>
        </p:txBody>
      </p:sp>
      <p:sp>
        <p:nvSpPr>
          <p:cNvPr id="3" name="object 3"/>
          <p:cNvSpPr txBox="1"/>
          <p:nvPr/>
        </p:nvSpPr>
        <p:spPr>
          <a:xfrm>
            <a:off x="942847" y="3230727"/>
            <a:ext cx="3657600" cy="812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950" spc="-60" dirty="0">
                <a:solidFill>
                  <a:srgbClr val="272424"/>
                </a:solidFill>
                <a:latin typeface="Microsoft Sans Serif"/>
                <a:cs typeface="Microsoft Sans Serif"/>
              </a:rPr>
              <a:t>Современный</a:t>
            </a:r>
            <a:r>
              <a:rPr sz="1950" spc="-4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60" dirty="0">
                <a:solidFill>
                  <a:srgbClr val="272424"/>
                </a:solidFill>
                <a:latin typeface="Microsoft Sans Serif"/>
                <a:cs typeface="Microsoft Sans Serif"/>
              </a:rPr>
              <a:t>тренажерный</a:t>
            </a:r>
            <a:r>
              <a:rPr sz="1950" spc="-3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20" dirty="0">
                <a:solidFill>
                  <a:srgbClr val="272424"/>
                </a:solidFill>
                <a:latin typeface="Microsoft Sans Serif"/>
                <a:cs typeface="Microsoft Sans Serif"/>
              </a:rPr>
              <a:t>зал, </a:t>
            </a:r>
            <a:r>
              <a:rPr sz="1950" dirty="0">
                <a:solidFill>
                  <a:srgbClr val="272424"/>
                </a:solidFill>
                <a:latin typeface="Microsoft Sans Serif"/>
                <a:cs typeface="Microsoft Sans Serif"/>
              </a:rPr>
              <a:t>а</a:t>
            </a:r>
            <a:r>
              <a:rPr sz="1950" spc="-9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80" dirty="0">
                <a:solidFill>
                  <a:srgbClr val="272424"/>
                </a:solidFill>
                <a:latin typeface="Microsoft Sans Serif"/>
                <a:cs typeface="Microsoft Sans Serif"/>
              </a:rPr>
              <a:t>также</a:t>
            </a:r>
            <a:r>
              <a:rPr sz="1950" spc="-9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50" dirty="0">
                <a:solidFill>
                  <a:srgbClr val="272424"/>
                </a:solidFill>
                <a:latin typeface="Microsoft Sans Serif"/>
                <a:cs typeface="Microsoft Sans Serif"/>
              </a:rPr>
              <a:t>зал</a:t>
            </a:r>
            <a:r>
              <a:rPr sz="1950" spc="-7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20" dirty="0">
                <a:solidFill>
                  <a:srgbClr val="272424"/>
                </a:solidFill>
                <a:latin typeface="Microsoft Sans Serif"/>
                <a:cs typeface="Microsoft Sans Serif"/>
              </a:rPr>
              <a:t>сил</a:t>
            </a:r>
            <a:r>
              <a:rPr sz="1950" spc="-7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10" dirty="0">
                <a:solidFill>
                  <a:srgbClr val="272424"/>
                </a:solidFill>
                <a:latin typeface="Microsoft Sans Serif"/>
                <a:cs typeface="Microsoft Sans Serif"/>
              </a:rPr>
              <a:t>тренировок.</a:t>
            </a:r>
            <a:endParaRPr sz="19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42847" y="2448890"/>
            <a:ext cx="6038215" cy="4337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4646930" algn="l"/>
              </a:tabLst>
            </a:pPr>
            <a:r>
              <a:rPr sz="2650" b="1" spc="-60" dirty="0">
                <a:solidFill>
                  <a:srgbClr val="F85F87"/>
                </a:solidFill>
                <a:latin typeface="Arial"/>
                <a:cs typeface="Arial"/>
              </a:rPr>
              <a:t>Фитнес-</a:t>
            </a:r>
            <a:r>
              <a:rPr sz="2650" b="1" spc="-10" dirty="0">
                <a:solidFill>
                  <a:srgbClr val="F85F87"/>
                </a:solidFill>
                <a:latin typeface="Arial"/>
                <a:cs typeface="Arial"/>
              </a:rPr>
              <a:t>центр</a:t>
            </a:r>
            <a:r>
              <a:rPr sz="2650" b="1" dirty="0">
                <a:solidFill>
                  <a:srgbClr val="F85F87"/>
                </a:solidFill>
                <a:latin typeface="Arial"/>
                <a:cs typeface="Arial"/>
              </a:rPr>
              <a:t>	</a:t>
            </a:r>
            <a:r>
              <a:rPr sz="2650" b="1" spc="-25" dirty="0">
                <a:solidFill>
                  <a:srgbClr val="F85F87"/>
                </a:solidFill>
                <a:latin typeface="Arial"/>
                <a:cs typeface="Arial"/>
              </a:rPr>
              <a:t>Бассейн</a:t>
            </a:r>
            <a:endParaRPr sz="26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77332" y="3230727"/>
            <a:ext cx="3134360" cy="1205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950" dirty="0">
                <a:solidFill>
                  <a:srgbClr val="272424"/>
                </a:solidFill>
                <a:latin typeface="Microsoft Sans Serif"/>
                <a:cs typeface="Microsoft Sans Serif"/>
              </a:rPr>
              <a:t>5</a:t>
            </a:r>
            <a:r>
              <a:rPr sz="1950" spc="-8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75" dirty="0">
                <a:solidFill>
                  <a:srgbClr val="272424"/>
                </a:solidFill>
                <a:latin typeface="Microsoft Sans Serif"/>
                <a:cs typeface="Microsoft Sans Serif"/>
              </a:rPr>
              <a:t>дорожек</a:t>
            </a:r>
            <a:r>
              <a:rPr sz="1950" spc="-10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45" dirty="0">
                <a:solidFill>
                  <a:srgbClr val="272424"/>
                </a:solidFill>
                <a:latin typeface="Microsoft Sans Serif"/>
                <a:cs typeface="Microsoft Sans Serif"/>
              </a:rPr>
              <a:t>по</a:t>
            </a:r>
            <a:r>
              <a:rPr sz="1950" spc="-8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10" dirty="0">
                <a:solidFill>
                  <a:srgbClr val="272424"/>
                </a:solidFill>
                <a:latin typeface="Microsoft Sans Serif"/>
                <a:cs typeface="Microsoft Sans Serif"/>
              </a:rPr>
              <a:t>25</a:t>
            </a:r>
            <a:r>
              <a:rPr sz="1950" spc="-8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50" dirty="0">
                <a:solidFill>
                  <a:srgbClr val="272424"/>
                </a:solidFill>
                <a:latin typeface="Microsoft Sans Serif"/>
                <a:cs typeface="Microsoft Sans Serif"/>
              </a:rPr>
              <a:t>метров</a:t>
            </a:r>
            <a:r>
              <a:rPr sz="1950" spc="-8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25" dirty="0">
                <a:solidFill>
                  <a:srgbClr val="272424"/>
                </a:solidFill>
                <a:latin typeface="Microsoft Sans Serif"/>
                <a:cs typeface="Microsoft Sans Serif"/>
              </a:rPr>
              <a:t>для </a:t>
            </a:r>
            <a:r>
              <a:rPr sz="1950" spc="-70" dirty="0">
                <a:solidFill>
                  <a:srgbClr val="272424"/>
                </a:solidFill>
                <a:latin typeface="Microsoft Sans Serif"/>
                <a:cs typeface="Microsoft Sans Serif"/>
              </a:rPr>
              <a:t>комфортного</a:t>
            </a:r>
            <a:r>
              <a:rPr sz="1950" spc="-7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50" dirty="0">
                <a:solidFill>
                  <a:srgbClr val="272424"/>
                </a:solidFill>
                <a:latin typeface="Microsoft Sans Serif"/>
                <a:cs typeface="Microsoft Sans Serif"/>
              </a:rPr>
              <a:t>плавания</a:t>
            </a:r>
            <a:r>
              <a:rPr sz="1950" spc="-5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50" dirty="0">
                <a:solidFill>
                  <a:srgbClr val="272424"/>
                </a:solidFill>
                <a:latin typeface="Microsoft Sans Serif"/>
                <a:cs typeface="Microsoft Sans Serif"/>
              </a:rPr>
              <a:t>и </a:t>
            </a:r>
            <a:r>
              <a:rPr sz="1950" spc="-10" dirty="0">
                <a:solidFill>
                  <a:srgbClr val="272424"/>
                </a:solidFill>
                <a:latin typeface="Microsoft Sans Serif"/>
                <a:cs typeface="Microsoft Sans Serif"/>
              </a:rPr>
              <a:t>расслабления.</a:t>
            </a:r>
            <a:endParaRPr sz="195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61244" y="2448890"/>
            <a:ext cx="2053589" cy="4337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650" b="1" spc="-30" dirty="0">
                <a:solidFill>
                  <a:srgbClr val="F85F87"/>
                </a:solidFill>
                <a:latin typeface="Arial"/>
                <a:cs typeface="Arial"/>
              </a:rPr>
              <a:t>Игровой</a:t>
            </a:r>
            <a:r>
              <a:rPr sz="2650" b="1" spc="-135" dirty="0">
                <a:solidFill>
                  <a:srgbClr val="F85F87"/>
                </a:solidFill>
                <a:latin typeface="Arial"/>
                <a:cs typeface="Arial"/>
              </a:rPr>
              <a:t> </a:t>
            </a:r>
            <a:r>
              <a:rPr sz="2650" b="1" spc="-25" dirty="0">
                <a:solidFill>
                  <a:srgbClr val="F85F87"/>
                </a:solidFill>
                <a:latin typeface="Arial"/>
                <a:cs typeface="Arial"/>
              </a:rPr>
              <a:t>зал</a:t>
            </a:r>
            <a:endParaRPr sz="26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47275" y="3230727"/>
            <a:ext cx="3397250" cy="1205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1950" spc="-50" dirty="0">
                <a:solidFill>
                  <a:srgbClr val="272424"/>
                </a:solidFill>
                <a:latin typeface="Microsoft Sans Serif"/>
                <a:cs typeface="Microsoft Sans Serif"/>
              </a:rPr>
              <a:t>Зал</a:t>
            </a:r>
            <a:r>
              <a:rPr sz="1950" spc="-5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60" dirty="0">
                <a:solidFill>
                  <a:srgbClr val="272424"/>
                </a:solidFill>
                <a:latin typeface="Microsoft Sans Serif"/>
                <a:cs typeface="Microsoft Sans Serif"/>
              </a:rPr>
              <a:t>40*20м</a:t>
            </a:r>
            <a:r>
              <a:rPr sz="1950" spc="-7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dirty="0">
                <a:solidFill>
                  <a:srgbClr val="272424"/>
                </a:solidFill>
                <a:latin typeface="Microsoft Sans Serif"/>
                <a:cs typeface="Microsoft Sans Serif"/>
              </a:rPr>
              <a:t>с</a:t>
            </a:r>
            <a:r>
              <a:rPr sz="1950" spc="-35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10" dirty="0">
                <a:solidFill>
                  <a:srgbClr val="272424"/>
                </a:solidFill>
                <a:latin typeface="Microsoft Sans Serif"/>
                <a:cs typeface="Microsoft Sans Serif"/>
              </a:rPr>
              <a:t>деревянным </a:t>
            </a:r>
            <a:r>
              <a:rPr sz="1950" spc="-70" dirty="0">
                <a:solidFill>
                  <a:srgbClr val="272424"/>
                </a:solidFill>
                <a:latin typeface="Microsoft Sans Serif"/>
                <a:cs typeface="Microsoft Sans Serif"/>
              </a:rPr>
              <a:t>покрытием</a:t>
            </a:r>
            <a:r>
              <a:rPr sz="1950" spc="-8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10" dirty="0">
                <a:solidFill>
                  <a:srgbClr val="272424"/>
                </a:solidFill>
                <a:latin typeface="Microsoft Sans Serif"/>
                <a:cs typeface="Microsoft Sans Serif"/>
              </a:rPr>
              <a:t>для</a:t>
            </a:r>
            <a:r>
              <a:rPr sz="1950" spc="-55" dirty="0">
                <a:solidFill>
                  <a:srgbClr val="272424"/>
                </a:solidFill>
                <a:latin typeface="Microsoft Sans Serif"/>
                <a:cs typeface="Microsoft Sans Serif"/>
              </a:rPr>
              <a:t> игровых</a:t>
            </a:r>
            <a:r>
              <a:rPr sz="1950" spc="-50" dirty="0">
                <a:solidFill>
                  <a:srgbClr val="272424"/>
                </a:solidFill>
                <a:latin typeface="Microsoft Sans Serif"/>
                <a:cs typeface="Microsoft Sans Serif"/>
              </a:rPr>
              <a:t> </a:t>
            </a:r>
            <a:r>
              <a:rPr sz="1950" spc="-20" dirty="0">
                <a:solidFill>
                  <a:srgbClr val="272424"/>
                </a:solidFill>
                <a:latin typeface="Microsoft Sans Serif"/>
                <a:cs typeface="Microsoft Sans Serif"/>
              </a:rPr>
              <a:t>видов </a:t>
            </a:r>
            <a:r>
              <a:rPr sz="1950" spc="-10" dirty="0">
                <a:solidFill>
                  <a:srgbClr val="272424"/>
                </a:solidFill>
                <a:latin typeface="Microsoft Sans Serif"/>
                <a:cs typeface="Microsoft Sans Serif"/>
              </a:rPr>
              <a:t>спорта.</a:t>
            </a:r>
            <a:endParaRPr sz="195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9525" y="7635139"/>
            <a:ext cx="87026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*узнать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цены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расписание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можно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по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телефону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+7(843)221-03-</a:t>
            </a:r>
            <a:r>
              <a:rPr sz="1800" dirty="0">
                <a:latin typeface="Calibri"/>
                <a:cs typeface="Calibri"/>
              </a:rPr>
              <a:t>03</a:t>
            </a:r>
            <a:r>
              <a:rPr sz="1800" spc="3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7:00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до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22:00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по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мск.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62728" y="4788408"/>
            <a:ext cx="4264152" cy="264414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27107" y="4788408"/>
            <a:ext cx="4434840" cy="261061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2711" y="4797552"/>
            <a:ext cx="4399788" cy="263956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</TotalTime>
  <Words>516</Words>
  <Application>Microsoft Office PowerPoint</Application>
  <PresentationFormat>Произвольный</PresentationFormat>
  <Paragraphs>83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Courier New</vt:lpstr>
      <vt:lpstr>Microsoft Sans Serif</vt:lpstr>
      <vt:lpstr>Office Theme</vt:lpstr>
      <vt:lpstr>Уютная гостиница в самом сердце Казани-</vt:lpstr>
      <vt:lpstr>Удобное расположение</vt:lpstr>
      <vt:lpstr>Все необходимое для комфортного проживания</vt:lpstr>
      <vt:lpstr>Одноместный номер (sng)</vt:lpstr>
      <vt:lpstr>Двухместный номер (twin)</vt:lpstr>
      <vt:lpstr>Трехместный номер (Trl)</vt:lpstr>
      <vt:lpstr>Отличный сервис</vt:lpstr>
      <vt:lpstr>Встречи и мероприятия</vt:lpstr>
      <vt:lpstr>Активный отдых</vt:lpstr>
      <vt:lpstr>Презентация PowerPoint</vt:lpstr>
      <vt:lpstr>Презентация PowerPoint</vt:lpstr>
      <vt:lpstr>Презентация PowerPoint</vt:lpstr>
      <vt:lpstr>Как нас найти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Admin</cp:lastModifiedBy>
  <cp:revision>8</cp:revision>
  <dcterms:created xsi:type="dcterms:W3CDTF">2024-11-27T13:12:07Z</dcterms:created>
  <dcterms:modified xsi:type="dcterms:W3CDTF">2024-12-03T08:23:30Z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2024-08-19T00:00:00Z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2024-11-27T00:00:00Z</vt:filetime>
  </property>
  <property fmtid="{D5CDD505-2E9C-101B-9397-08002B2CF9AE}" pid="5" name="Producer">
    <vt:lpwstr>Microsoft® PowerPoint® 2013</vt:lpwstr>
  </property>
</Properties>
</file>